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6" r:id="rId14"/>
    <p:sldId id="268" r:id="rId15"/>
    <p:sldId id="269" r:id="rId16"/>
    <p:sldId id="270" r:id="rId17"/>
    <p:sldId id="277" r:id="rId18"/>
    <p:sldId id="278" r:id="rId19"/>
    <p:sldId id="279" r:id="rId20"/>
    <p:sldId id="280" r:id="rId21"/>
    <p:sldId id="271" r:id="rId22"/>
    <p:sldId id="272" r:id="rId23"/>
    <p:sldId id="273" r:id="rId24"/>
    <p:sldId id="274" r:id="rId25"/>
    <p:sldId id="275" r:id="rId2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73"/>
    <p:restoredTop sz="96301"/>
  </p:normalViewPr>
  <p:slideViewPr>
    <p:cSldViewPr snapToGrid="0" snapToObjects="1">
      <p:cViewPr varScale="1">
        <p:scale>
          <a:sx n="146" d="100"/>
          <a:sy n="146" d="100"/>
        </p:scale>
        <p:origin x="168" y="5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6921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F04E64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1520" y="502920"/>
            <a:ext cx="1188720" cy="329184"/>
          </a:xfrm>
          <a:prstGeom prst="roundRect">
            <a:avLst>
              <a:gd name="adj" fmla="val 41667"/>
            </a:avLst>
          </a:prstGeom>
          <a:solidFill>
            <a:srgbClr val="F04E64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4" name="Text 2"/>
          <p:cNvSpPr/>
          <p:nvPr/>
        </p:nvSpPr>
        <p:spPr>
          <a:xfrm>
            <a:off x="731520" y="502920"/>
            <a:ext cx="1188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DESN 368</a:t>
            </a:r>
            <a:endParaRPr lang="en-US" sz="1000" dirty="0"/>
          </a:p>
        </p:txBody>
      </p:sp>
      <p:sp>
        <p:nvSpPr>
          <p:cNvPr id="5" name="Text 3"/>
          <p:cNvSpPr>
            <a:spLocks noGrp="1"/>
          </p:cNvSpPr>
          <p:nvPr>
            <p:ph type="title" idx="4294967295"/>
          </p:nvPr>
        </p:nvSpPr>
        <p:spPr>
          <a:xfrm>
            <a:off x="731520" y="1097280"/>
            <a:ext cx="7680960" cy="25603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>
                  <a:noFill/>
                </a:ln>
                <a:solidFill>
                  <a:srgbClr val="E6EDF3"/>
                </a:solidFill>
                <a:effectLst/>
                <a:uLnTx/>
                <a:uFillTx/>
                <a:latin typeface="Segoe UI" pitchFamily="34" charset="0"/>
                <a:ea typeface="Segoe UI" pitchFamily="34" charset="-122"/>
                <a:cs typeface="Segoe UI" pitchFamily="34" charset="-120"/>
              </a:rPr>
              <a:t>GitHub assignments</a:t>
            </a:r>
            <a:endParaRPr kumimoji="0" lang="en-US" sz="4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>
                  <a:noFill/>
                </a:ln>
                <a:solidFill>
                  <a:srgbClr val="E6EDF3"/>
                </a:solidFill>
                <a:effectLst/>
                <a:uLnTx/>
                <a:uFillTx/>
                <a:latin typeface="Segoe UI" pitchFamily="34" charset="0"/>
                <a:ea typeface="Segoe UI" pitchFamily="34" charset="-122"/>
                <a:cs typeface="Segoe UI" pitchFamily="34" charset="-120"/>
              </a:rPr>
              <a:t>+ CSS basics + color</a:t>
            </a:r>
            <a:endParaRPr kumimoji="0" lang="en-US" sz="4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731520" y="393192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week 3 · day 2 · spring 2026</a:t>
            </a:r>
            <a:endParaRPr lang="en-US" sz="1200" dirty="0"/>
          </a:p>
        </p:txBody>
      </p:sp>
      <p:sp>
        <p:nvSpPr>
          <p:cNvPr id="7" name="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1520" y="4754880"/>
            <a:ext cx="7680960" cy="7315"/>
          </a:xfrm>
          <a:prstGeom prst="rect">
            <a:avLst/>
          </a:prstGeom>
          <a:solidFill>
            <a:srgbClr val="30363D"/>
          </a:solidFill>
          <a:ln/>
        </p:spPr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3977640"/>
          </a:xfrm>
          <a:prstGeom prst="rect">
            <a:avLst/>
          </a:prstGeom>
          <a:solidFill>
            <a:srgbClr val="161B22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33C8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777240" y="969264"/>
            <a:ext cx="758952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E6EDF3"/>
                </a:solidFill>
                <a:effectLst/>
                <a:uLnTx/>
                <a:uFillTx/>
                <a:latin typeface="Segoe UI" pitchFamily="34" charset="0"/>
                <a:ea typeface="Segoe UI" pitchFamily="34" charset="-122"/>
                <a:cs typeface="Segoe UI" pitchFamily="34" charset="-120"/>
              </a:rPr>
              <a:t>What is CSS?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777240" y="1609344"/>
            <a:ext cx="758952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9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CSS controls how your HTML </a:t>
            </a:r>
            <a:r>
              <a:rPr lang="en-US" sz="1900" b="1" dirty="0">
                <a:solidFill>
                  <a:srgbClr val="F04E6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looks</a:t>
            </a:r>
            <a:endParaRPr lang="en-US" sz="1900" dirty="0"/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r>
              <a:rPr lang="en-US" sz="17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Colors, fonts, spacing, layout, responsive design</a:t>
            </a:r>
            <a:endParaRPr lang="en-US" sz="1900" dirty="0"/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HTML = structure    CSS = style    JS = behavior</a:t>
            </a:r>
            <a:endParaRPr lang="en-US" sz="1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3977640"/>
          </a:xfrm>
          <a:prstGeom prst="rect">
            <a:avLst/>
          </a:prstGeom>
          <a:solidFill>
            <a:srgbClr val="161B22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33C8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777240" y="969264"/>
            <a:ext cx="758952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E6EDF3"/>
                </a:solidFill>
                <a:effectLst/>
                <a:uLnTx/>
                <a:uFillTx/>
                <a:latin typeface="Segoe UI" pitchFamily="34" charset="0"/>
                <a:ea typeface="Segoe UI" pitchFamily="34" charset="-122"/>
                <a:cs typeface="Segoe UI" pitchFamily="34" charset="-120"/>
              </a:rPr>
              <a:t>3 Ways to Add CSS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777240" y="1609344"/>
            <a:ext cx="758952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Inline — style attribute on the element (quick &amp; dirty)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Internal — &lt;style&gt; tag in the &lt;head&gt; (one page only)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External — separate .css file linked in &lt;head&gt; (best practice)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We'll focus on external stylesheets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E6EDF3"/>
                </a:solidFill>
                <a:effectLst/>
                <a:uLnTx/>
                <a:uFillTx/>
                <a:latin typeface="Segoe UI" pitchFamily="34" charset="0"/>
                <a:ea typeface="Segoe UI" pitchFamily="34" charset="-122"/>
                <a:cs typeface="Segoe UI" pitchFamily="34" charset="-120"/>
              </a:rPr>
              <a:t>Linking a Stylesheet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822960"/>
            <a:ext cx="8229600" cy="3977640"/>
          </a:xfrm>
          <a:prstGeom prst="rect">
            <a:avLst/>
          </a:prstGeom>
          <a:solidFill>
            <a:srgbClr val="1C2128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822960"/>
            <a:ext cx="8229600" cy="54864"/>
          </a:xfrm>
          <a:prstGeom prst="rect">
            <a:avLst/>
          </a:prstGeom>
          <a:solidFill>
            <a:srgbClr val="33C8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1520" y="1024128"/>
            <a:ext cx="128016" cy="128016"/>
          </a:xfrm>
          <a:prstGeom prst="ellipse">
            <a:avLst/>
          </a:prstGeom>
          <a:solidFill>
            <a:srgbClr val="F04E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05840" y="1024128"/>
            <a:ext cx="128016" cy="128016"/>
          </a:xfrm>
          <a:prstGeom prst="ellipse">
            <a:avLst/>
          </a:prstGeom>
          <a:solidFill>
            <a:srgbClr val="D299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80160" y="1024128"/>
            <a:ext cx="128016" cy="128016"/>
          </a:xfrm>
          <a:prstGeom prst="ellipse">
            <a:avLst/>
          </a:prstGeom>
          <a:solidFill>
            <a:srgbClr val="7FDE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31520" y="1325880"/>
            <a:ext cx="7680960" cy="3246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&lt;!-- in your HTML &lt;head&gt; --&gt;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&lt;link href="styles.css" rel="stylesheet"&gt;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/* in styles.css */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h1 {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color: navy;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font-size: 2rem;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B12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82296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600" b="1" i="0">
                <a:solidFill>
                  <a:srgbClr val="F8FAFC"/>
                </a:solidFill>
                <a:latin typeface="Calibri"/>
              </a:rPr>
              <a:t>Anatomy of a CSS Rule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82296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0">
                <a:solidFill>
                  <a:srgbClr val="94A3B8"/>
                </a:solidFill>
                <a:latin typeface="Calibri"/>
              </a:rPr>
              <a:t>selector  +  declaration block   (property : value ;)</a:t>
            </a:r>
          </a:p>
        </p:txBody>
      </p:sp>
      <p:sp>
        <p:nvSpPr>
          <p:cNvPr id="5" name="Rounded 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2960" y="1645920"/>
            <a:ext cx="1097280" cy="914400"/>
          </a:xfrm>
          <a:prstGeom prst="roundRect">
            <a:avLst>
              <a:gd name="adj" fmla="val 10000"/>
            </a:avLst>
          </a:prstGeom>
          <a:noFill/>
          <a:ln w="25400">
            <a:solidFill>
              <a:srgbClr val="34D39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822960" y="1645920"/>
            <a:ext cx="1097280" cy="9144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4000" b="1" i="0">
                <a:solidFill>
                  <a:srgbClr val="34D399"/>
                </a:solidFill>
                <a:latin typeface="Consolas"/>
              </a:rPr>
              <a:t>h1</a:t>
            </a:r>
          </a:p>
        </p:txBody>
      </p:sp>
      <p:sp>
        <p:nvSpPr>
          <p:cNvPr id="7" name="Rounded Rectangl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94560" y="1463040"/>
            <a:ext cx="6217920" cy="2194560"/>
          </a:xfrm>
          <a:prstGeom prst="roundRect">
            <a:avLst>
              <a:gd name="adj" fmla="val 10000"/>
            </a:avLst>
          </a:prstGeom>
          <a:noFill/>
          <a:ln w="25400">
            <a:solidFill>
              <a:srgbClr val="F43F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377440" y="1554480"/>
            <a:ext cx="3657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 i="0">
                <a:solidFill>
                  <a:srgbClr val="CBD5E1"/>
                </a:solidFill>
                <a:latin typeface="Consolas"/>
              </a:rPr>
              <a:t>{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77440" y="3154680"/>
            <a:ext cx="36576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 i="0">
                <a:solidFill>
                  <a:srgbClr val="CBD5E1"/>
                </a:solidFill>
                <a:latin typeface="Consolas"/>
              </a:rPr>
              <a:t>}</a:t>
            </a:r>
          </a:p>
        </p:txBody>
      </p:sp>
      <p:sp>
        <p:nvSpPr>
          <p:cNvPr id="10" name="Rounded 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34640" y="1874520"/>
            <a:ext cx="2468880" cy="548640"/>
          </a:xfrm>
          <a:prstGeom prst="roundRect">
            <a:avLst>
              <a:gd name="adj" fmla="val 10000"/>
            </a:avLst>
          </a:prstGeom>
          <a:noFill/>
          <a:ln w="19050">
            <a:solidFill>
              <a:srgbClr val="FBBF2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926080" y="1920240"/>
            <a:ext cx="512064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 i="0">
                <a:solidFill>
                  <a:srgbClr val="60A5FA"/>
                </a:solidFill>
                <a:latin typeface="Consolas"/>
              </a:rPr>
              <a:t>color</a:t>
            </a:r>
            <a:r>
              <a:rPr sz="2200" b="0" i="0">
                <a:solidFill>
                  <a:srgbClr val="CBD5E1"/>
                </a:solidFill>
                <a:latin typeface="Consolas"/>
              </a:rPr>
              <a:t>: </a:t>
            </a:r>
            <a:r>
              <a:rPr sz="2200" b="1" i="0">
                <a:solidFill>
                  <a:srgbClr val="F59E0B"/>
                </a:solidFill>
                <a:latin typeface="Consolas"/>
              </a:rPr>
              <a:t>blue</a:t>
            </a:r>
            <a:r>
              <a:rPr sz="2200" b="0" i="0">
                <a:solidFill>
                  <a:srgbClr val="CBD5E1"/>
                </a:solidFill>
                <a:latin typeface="Consolas"/>
              </a:rPr>
              <a:t>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26080" y="2788920"/>
            <a:ext cx="512064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 i="0">
                <a:solidFill>
                  <a:srgbClr val="60A5FA"/>
                </a:solidFill>
                <a:latin typeface="Consolas"/>
              </a:rPr>
              <a:t>font-size</a:t>
            </a:r>
            <a:r>
              <a:rPr sz="2200" b="0" i="0">
                <a:solidFill>
                  <a:srgbClr val="CBD5E1"/>
                </a:solidFill>
                <a:latin typeface="Consolas"/>
              </a:rPr>
              <a:t>: </a:t>
            </a:r>
            <a:r>
              <a:rPr sz="2200" b="1" i="0">
                <a:solidFill>
                  <a:srgbClr val="F59E0B"/>
                </a:solidFill>
                <a:latin typeface="Consolas"/>
              </a:rPr>
              <a:t>20px</a:t>
            </a:r>
            <a:r>
              <a:rPr sz="2200" b="0" i="0">
                <a:solidFill>
                  <a:srgbClr val="CBD5E1"/>
                </a:solidFill>
                <a:latin typeface="Consolas"/>
              </a:rPr>
              <a:t>;</a:t>
            </a:r>
          </a:p>
        </p:txBody>
      </p:sp>
      <p:sp>
        <p:nvSpPr>
          <p:cNvPr id="13" name="Title 12"/>
          <p:cNvSpPr txBox="1">
            <a:spLocks noGrp="1"/>
          </p:cNvSpPr>
          <p:nvPr>
            <p:ph type="title" idx="4294967295"/>
          </p:nvPr>
        </p:nvSpPr>
        <p:spPr>
          <a:xfrm>
            <a:off x="685800" y="1234440"/>
            <a:ext cx="1371600" cy="2743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34D39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Selector</a:t>
            </a:r>
          </a:p>
        </p:txBody>
      </p:sp>
      <p:cxnSp>
        <p:nvCxnSpPr>
          <p:cNvPr id="14" name="Connector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371600" y="1508760"/>
            <a:ext cx="0" cy="137160"/>
          </a:xfrm>
          <a:prstGeom prst="line">
            <a:avLst/>
          </a:prstGeom>
          <a:ln w="15875">
            <a:solidFill>
              <a:srgbClr val="34D3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743200" y="1143000"/>
            <a:ext cx="237744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 i="0">
                <a:solidFill>
                  <a:srgbClr val="F43F5E"/>
                </a:solidFill>
                <a:latin typeface="Calibri"/>
              </a:rPr>
              <a:t>Declaration block</a:t>
            </a:r>
          </a:p>
        </p:txBody>
      </p:sp>
      <p:cxnSp>
        <p:nvCxnSpPr>
          <p:cNvPr id="16" name="Connector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931920" y="1417320"/>
            <a:ext cx="0" cy="45720"/>
          </a:xfrm>
          <a:prstGeom prst="line">
            <a:avLst/>
          </a:prstGeom>
          <a:ln w="15875">
            <a:solidFill>
              <a:srgbClr val="F43F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577840" y="1920240"/>
            <a:ext cx="237744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 i="0">
                <a:solidFill>
                  <a:srgbClr val="FBBF24"/>
                </a:solidFill>
                <a:latin typeface="Calibri"/>
              </a:rPr>
              <a:t>Declaration / Style</a:t>
            </a:r>
          </a:p>
        </p:txBody>
      </p:sp>
      <p:cxnSp>
        <p:nvCxnSpPr>
          <p:cNvPr id="18" name="Connector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303520" y="2148840"/>
            <a:ext cx="274320" cy="0"/>
          </a:xfrm>
          <a:prstGeom prst="line">
            <a:avLst/>
          </a:prstGeom>
          <a:ln w="15875">
            <a:solidFill>
              <a:srgbClr val="FBBF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66160" y="3246120"/>
            <a:ext cx="0" cy="45720"/>
          </a:xfrm>
          <a:prstGeom prst="line">
            <a:avLst/>
          </a:prstGeom>
          <a:ln w="12700">
            <a:solidFill>
              <a:srgbClr val="94A3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926080" y="3291840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1" i="0">
                <a:solidFill>
                  <a:srgbClr val="94A3B8"/>
                </a:solidFill>
                <a:latin typeface="Calibri"/>
              </a:rPr>
              <a:t>Property</a:t>
            </a:r>
          </a:p>
        </p:txBody>
      </p:sp>
      <p:cxnSp>
        <p:nvCxnSpPr>
          <p:cNvPr id="21" name="Connector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800599" y="3246120"/>
            <a:ext cx="0" cy="45720"/>
          </a:xfrm>
          <a:prstGeom prst="line">
            <a:avLst/>
          </a:prstGeom>
          <a:ln w="12700">
            <a:solidFill>
              <a:srgbClr val="94A3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251959" y="3291840"/>
            <a:ext cx="10972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1" i="0">
                <a:solidFill>
                  <a:srgbClr val="94A3B8"/>
                </a:solidFill>
                <a:latin typeface="Calibri"/>
              </a:rPr>
              <a:t>Value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2920" y="448056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1">
                <a:solidFill>
                  <a:srgbClr val="94A3B8"/>
                </a:solidFill>
                <a:latin typeface="Calibri"/>
              </a:rPr>
              <a:t>A rule = a selector plus one or more declarations wrapped in { }.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3977640"/>
          </a:xfrm>
          <a:prstGeom prst="rect">
            <a:avLst/>
          </a:prstGeom>
          <a:solidFill>
            <a:srgbClr val="161B22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33C8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777240" y="969264"/>
            <a:ext cx="758952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E6EDF3"/>
                </a:solidFill>
                <a:effectLst/>
                <a:uLnTx/>
                <a:uFillTx/>
                <a:latin typeface="Segoe UI" pitchFamily="34" charset="0"/>
                <a:ea typeface="Segoe UI" pitchFamily="34" charset="-122"/>
                <a:cs typeface="Segoe UI" pitchFamily="34" charset="-120"/>
              </a:rPr>
              <a:t>3 Basic CSS Selectors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777240" y="1609344"/>
            <a:ext cx="758952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50000"/>
              </a:lnSpc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Type selector — selects by element name: h1, p, div</a:t>
            </a:r>
            <a:endParaRPr lang="en-US" sz="1600" dirty="0"/>
          </a:p>
          <a:p>
            <a:pPr marL="342900" indent="-342900">
              <a:lnSpc>
                <a:spcPct val="150000"/>
              </a:lnSpc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Class selector — selects by class value: .intro, .highlight</a:t>
            </a:r>
            <a:endParaRPr lang="en-US" sz="1600" dirty="0"/>
          </a:p>
          <a:p>
            <a:pPr marL="342900" indent="-342900">
              <a:lnSpc>
                <a:spcPct val="150000"/>
              </a:lnSpc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ID selector — selects by unique id: #main-header, #nav</a:t>
            </a:r>
            <a:endParaRPr lang="en-US" sz="1600" dirty="0"/>
          </a:p>
          <a:p>
            <a:pPr marL="342900" indent="-342900">
              <a:lnSpc>
                <a:spcPct val="150000"/>
              </a:lnSpc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Type = broad, Class = reusable, ID = unique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E6EDF3"/>
                </a:solidFill>
                <a:effectLst/>
                <a:uLnTx/>
                <a:uFillTx/>
                <a:latin typeface="Segoe UI" pitchFamily="34" charset="0"/>
                <a:ea typeface="Segoe UI" pitchFamily="34" charset="-122"/>
                <a:cs typeface="Segoe UI" pitchFamily="34" charset="-120"/>
              </a:rPr>
              <a:t>Selectors in Action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822960"/>
            <a:ext cx="8229600" cy="3977640"/>
          </a:xfrm>
          <a:prstGeom prst="rect">
            <a:avLst/>
          </a:prstGeom>
          <a:solidFill>
            <a:srgbClr val="1C2128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822960"/>
            <a:ext cx="8229600" cy="54864"/>
          </a:xfrm>
          <a:prstGeom prst="rect">
            <a:avLst/>
          </a:prstGeom>
          <a:solidFill>
            <a:srgbClr val="33C8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1520" y="1024128"/>
            <a:ext cx="128016" cy="128016"/>
          </a:xfrm>
          <a:prstGeom prst="ellipse">
            <a:avLst/>
          </a:prstGeom>
          <a:solidFill>
            <a:srgbClr val="F04E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05840" y="1024128"/>
            <a:ext cx="128016" cy="128016"/>
          </a:xfrm>
          <a:prstGeom prst="ellipse">
            <a:avLst/>
          </a:prstGeom>
          <a:solidFill>
            <a:srgbClr val="D299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80160" y="1024128"/>
            <a:ext cx="128016" cy="128016"/>
          </a:xfrm>
          <a:prstGeom prst="ellipse">
            <a:avLst/>
          </a:prstGeom>
          <a:solidFill>
            <a:srgbClr val="7FDE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31520" y="1325880"/>
            <a:ext cx="7680960" cy="3246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/* type selector — all paragraphs */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 {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line-height: 1.6;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/* class selector — reusable */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.highlight {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background-color: yellow;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/* id selector — unique */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#page-title {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font-size: 2.5rem;</a:t>
            </a:r>
            <a:endParaRPr lang="en-US" sz="14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E6EDF3"/>
                </a:solidFill>
                <a:effectLst/>
                <a:uLnTx/>
                <a:uFillTx/>
                <a:latin typeface="Segoe UI" pitchFamily="34" charset="0"/>
                <a:ea typeface="Segoe UI" pitchFamily="34" charset="-122"/>
                <a:cs typeface="Segoe UI" pitchFamily="34" charset="-120"/>
              </a:rPr>
              <a:t>Color in CSS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3977640"/>
          </a:xfrm>
          <a:prstGeom prst="rect">
            <a:avLst/>
          </a:prstGeom>
          <a:solidFill>
            <a:srgbClr val="161B22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01BAE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4400" y="1097280"/>
            <a:ext cx="502920" cy="502920"/>
          </a:xfrm>
          <a:prstGeom prst="rect">
            <a:avLst/>
          </a:prstGeom>
          <a:solidFill>
            <a:srgbClr val="FF0000"/>
          </a:solidFill>
          <a:ln w="635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645920" y="109728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Red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3657600" y="109728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rgb(255, 0, 0)</a:t>
            </a:r>
            <a:endParaRPr lang="en-US" sz="1300" dirty="0"/>
          </a:p>
        </p:txBody>
      </p:sp>
      <p:sp>
        <p:nvSpPr>
          <p:cNvPr id="8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4400" y="1874520"/>
            <a:ext cx="502920" cy="502920"/>
          </a:xfrm>
          <a:prstGeom prst="rect">
            <a:avLst/>
          </a:prstGeom>
          <a:solidFill>
            <a:srgbClr val="00AA00"/>
          </a:solidFill>
          <a:ln w="635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645920" y="187452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Green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657600" y="187452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rgb(0, 170, 0)</a:t>
            </a:r>
            <a:endParaRPr lang="en-US" sz="1300" dirty="0"/>
          </a:p>
        </p:txBody>
      </p:sp>
      <p:sp>
        <p:nvSpPr>
          <p:cNvPr id="11" name="Shap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4400" y="2651760"/>
            <a:ext cx="502920" cy="502920"/>
          </a:xfrm>
          <a:prstGeom prst="rect">
            <a:avLst/>
          </a:prstGeom>
          <a:solidFill>
            <a:srgbClr val="0000FF"/>
          </a:solidFill>
          <a:ln w="635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645920" y="265176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Blue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657600" y="265176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rgb(0, 0, 255)</a:t>
            </a:r>
            <a:endParaRPr lang="en-US" sz="1300" dirty="0"/>
          </a:p>
        </p:txBody>
      </p:sp>
      <p:sp>
        <p:nvSpPr>
          <p:cNvPr id="14" name="Shap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4400" y="3429000"/>
            <a:ext cx="502920" cy="502920"/>
          </a:xfrm>
          <a:prstGeom prst="rect">
            <a:avLst/>
          </a:prstGeom>
          <a:solidFill>
            <a:srgbClr val="FF6600"/>
          </a:solidFill>
          <a:ln w="6350">
            <a:solidFill>
              <a:srgbClr val="3036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1645920" y="342900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Orange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657600" y="342900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rgb(255, 102, 0)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914400" y="44348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B949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RGB: Red Green Blue — each 0-255. Mix to get 16.8 million colors.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B12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502920" y="320040"/>
            <a:ext cx="82296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8FAF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RGB Model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82296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0">
                <a:solidFill>
                  <a:srgbClr val="94A3B8"/>
                </a:solidFill>
                <a:latin typeface="Calibri"/>
              </a:rPr>
              <a:t>Each channel (R, G, B) carries a value from 0 to 255.</a:t>
            </a:r>
          </a:p>
        </p:txBody>
      </p:sp>
      <p:sp>
        <p:nvSpPr>
          <p:cNvPr id="5" name="Rounded 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920" y="1371600"/>
            <a:ext cx="3017520" cy="3200400"/>
          </a:xfrm>
          <a:prstGeom prst="roundRect">
            <a:avLst>
              <a:gd name="adj" fmla="val 10000"/>
            </a:avLst>
          </a:prstGeom>
          <a:solidFill>
            <a:srgbClr val="111827"/>
          </a:solidFill>
          <a:ln w="12700">
            <a:solidFill>
              <a:srgbClr val="1F293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777240" y="1645920"/>
            <a:ext cx="2468880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0">
                <a:solidFill>
                  <a:srgbClr val="CBD5E1"/>
                </a:solidFill>
                <a:latin typeface="Calibri"/>
              </a:rPr>
              <a:t>Every color = a mix of </a:t>
            </a:r>
            <a:r>
              <a:rPr sz="1300" b="1" i="0">
                <a:solidFill>
                  <a:srgbClr val="EF4444"/>
                </a:solidFill>
                <a:latin typeface="Calibri"/>
              </a:rPr>
              <a:t>red</a:t>
            </a:r>
            <a:r>
              <a:rPr sz="1300" b="0" i="0">
                <a:solidFill>
                  <a:srgbClr val="CBD5E1"/>
                </a:solidFill>
                <a:latin typeface="Calibri"/>
              </a:rPr>
              <a:t>, </a:t>
            </a:r>
            <a:r>
              <a:rPr sz="1300" b="1" i="0">
                <a:solidFill>
                  <a:srgbClr val="22C55E"/>
                </a:solidFill>
                <a:latin typeface="Calibri"/>
              </a:rPr>
              <a:t>green</a:t>
            </a:r>
            <a:r>
              <a:rPr sz="1300" b="0" i="0">
                <a:solidFill>
                  <a:srgbClr val="CBD5E1"/>
                </a:solidFill>
                <a:latin typeface="Calibri"/>
              </a:rPr>
              <a:t>, and </a:t>
            </a:r>
            <a:r>
              <a:rPr sz="1300" b="1" i="0">
                <a:solidFill>
                  <a:srgbClr val="3B82F6"/>
                </a:solidFill>
                <a:latin typeface="Calibri"/>
              </a:rPr>
              <a:t>blue</a:t>
            </a:r>
            <a:r>
              <a:rPr sz="1300" b="0" i="0">
                <a:solidFill>
                  <a:srgbClr val="CBD5E1"/>
                </a:solidFill>
                <a:latin typeface="Calibri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2331720"/>
            <a:ext cx="2468880" cy="12801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0">
                <a:solidFill>
                  <a:srgbClr val="CBD5E1"/>
                </a:solidFill>
                <a:latin typeface="Calibri"/>
              </a:rPr>
              <a:t>Each channel ranges 0–255.
256 × 256 × 256 ≈ 16.8 million unique colors.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520440"/>
            <a:ext cx="274320" cy="2743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>
                <a:solidFill>
                  <a:srgbClr val="EF4444"/>
                </a:solidFill>
                <a:latin typeface="Consolas"/>
              </a:rPr>
              <a:t>R</a:t>
            </a:r>
          </a:p>
        </p:txBody>
      </p:sp>
      <p:sp>
        <p:nvSpPr>
          <p:cNvPr id="9" name="Rounded Rectangl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0" y="3593592"/>
            <a:ext cx="2011680" cy="109728"/>
          </a:xfrm>
          <a:prstGeom prst="roundRect">
            <a:avLst>
              <a:gd name="adj" fmla="val 10000"/>
            </a:avLst>
          </a:prstGeom>
          <a:solidFill>
            <a:srgbClr val="1F29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ed 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0" y="3593592"/>
            <a:ext cx="2011680" cy="109728"/>
          </a:xfrm>
          <a:prstGeom prst="roundRect">
            <a:avLst>
              <a:gd name="adj" fmla="val 10000"/>
            </a:avLst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777240" y="3840480"/>
            <a:ext cx="274320" cy="2743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>
                <a:solidFill>
                  <a:srgbClr val="22C55E"/>
                </a:solidFill>
                <a:latin typeface="Consolas"/>
              </a:rPr>
              <a:t>G</a:t>
            </a:r>
          </a:p>
        </p:txBody>
      </p:sp>
      <p:sp>
        <p:nvSpPr>
          <p:cNvPr id="12" name="Rounded Rectangl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0" y="3913632"/>
            <a:ext cx="2011680" cy="109728"/>
          </a:xfrm>
          <a:prstGeom prst="roundRect">
            <a:avLst>
              <a:gd name="adj" fmla="val 10000"/>
            </a:avLst>
          </a:prstGeom>
          <a:solidFill>
            <a:srgbClr val="1F29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ounded Rectangl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0" y="3913632"/>
            <a:ext cx="2011680" cy="109728"/>
          </a:xfrm>
          <a:prstGeom prst="roundRect">
            <a:avLst>
              <a:gd name="adj" fmla="val 10000"/>
            </a:avLst>
          </a:prstGeom>
          <a:solidFill>
            <a:srgbClr val="22C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777240" y="4160520"/>
            <a:ext cx="274320" cy="2743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>
                <a:solidFill>
                  <a:srgbClr val="3B82F6"/>
                </a:solidFill>
                <a:latin typeface="Consolas"/>
              </a:rPr>
              <a:t>B</a:t>
            </a:r>
          </a:p>
        </p:txBody>
      </p:sp>
      <p:sp>
        <p:nvSpPr>
          <p:cNvPr id="15" name="Rounded Rectangl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0" y="4233672"/>
            <a:ext cx="2011680" cy="109728"/>
          </a:xfrm>
          <a:prstGeom prst="roundRect">
            <a:avLst>
              <a:gd name="adj" fmla="val 10000"/>
            </a:avLst>
          </a:prstGeom>
          <a:solidFill>
            <a:srgbClr val="1F29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ounded Rectangle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0" y="4233672"/>
            <a:ext cx="2011680" cy="109728"/>
          </a:xfrm>
          <a:prstGeom prst="roundRect">
            <a:avLst>
              <a:gd name="adj" fmla="val 10000"/>
            </a:avLst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94960" y="1184148"/>
            <a:ext cx="2011680" cy="2011680"/>
          </a:xfrm>
          <a:prstGeom prst="ellipse">
            <a:avLst/>
          </a:prstGeom>
          <a:solidFill>
            <a:srgbClr val="EF4444">
              <a:alpha val="4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41748" y="2039112"/>
            <a:ext cx="2011680" cy="2011680"/>
          </a:xfrm>
          <a:prstGeom prst="ellipse">
            <a:avLst/>
          </a:prstGeom>
          <a:solidFill>
            <a:srgbClr val="22C55E">
              <a:alpha val="4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48172" y="2039112"/>
            <a:ext cx="2011680" cy="2011680"/>
          </a:xfrm>
          <a:prstGeom prst="ellipse">
            <a:avLst/>
          </a:prstGeom>
          <a:solidFill>
            <a:srgbClr val="3B82F6">
              <a:alpha val="4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6263640" y="2007108"/>
            <a:ext cx="365760" cy="3657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 i="0">
                <a:solidFill>
                  <a:srgbClr val="F8FAFC"/>
                </a:solidFill>
                <a:latin typeface="Calibri"/>
              </a:rPr>
              <a:t>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710428" y="3090672"/>
            <a:ext cx="365760" cy="3657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 i="0">
                <a:solidFill>
                  <a:srgbClr val="F8FAFC"/>
                </a:solidFill>
                <a:latin typeface="Calibri"/>
              </a:rPr>
              <a:t>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16852" y="3090672"/>
            <a:ext cx="365760" cy="3657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 i="0">
                <a:solidFill>
                  <a:srgbClr val="F8FAFC"/>
                </a:solidFill>
                <a:latin typeface="Calibri"/>
              </a:rPr>
              <a:t>B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1367028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94A3B8"/>
                </a:solidFill>
                <a:latin typeface="Consolas"/>
              </a:rPr>
              <a:t>rgb(</a:t>
            </a:r>
            <a:r>
              <a:rPr sz="1000" b="1" i="0">
                <a:solidFill>
                  <a:srgbClr val="EF4444"/>
                </a:solidFill>
                <a:latin typeface="Consolas"/>
              </a:rPr>
              <a:t>255</a:t>
            </a:r>
            <a:r>
              <a:rPr sz="1000" b="0" i="0">
                <a:solidFill>
                  <a:srgbClr val="94A3B8"/>
                </a:solidFill>
                <a:latin typeface="Consolas"/>
              </a:rPr>
              <a:t>,</a:t>
            </a:r>
            <a:r>
              <a:rPr sz="1000" b="1" i="0">
                <a:solidFill>
                  <a:srgbClr val="22C55E"/>
                </a:solidFill>
                <a:latin typeface="Consolas"/>
              </a:rPr>
              <a:t>0</a:t>
            </a:r>
            <a:r>
              <a:rPr sz="1000" b="0" i="0">
                <a:solidFill>
                  <a:srgbClr val="94A3B8"/>
                </a:solidFill>
                <a:latin typeface="Consolas"/>
              </a:rPr>
              <a:t>,</a:t>
            </a:r>
            <a:r>
              <a:rPr sz="1000" b="1" i="0">
                <a:solidFill>
                  <a:srgbClr val="3B82F6"/>
                </a:solidFill>
                <a:latin typeface="Consolas"/>
              </a:rPr>
              <a:t>0</a:t>
            </a:r>
            <a:r>
              <a:rPr sz="1000" b="0" i="0">
                <a:solidFill>
                  <a:srgbClr val="94A3B8"/>
                </a:solidFill>
                <a:latin typeface="Consolas"/>
              </a:rPr>
              <a:t>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430268" y="3959352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94A3B8"/>
                </a:solidFill>
                <a:latin typeface="Consolas"/>
              </a:rPr>
              <a:t>rgb(</a:t>
            </a:r>
            <a:r>
              <a:rPr sz="1000" b="1" i="0">
                <a:solidFill>
                  <a:srgbClr val="EF4444"/>
                </a:solidFill>
                <a:latin typeface="Consolas"/>
              </a:rPr>
              <a:t>0</a:t>
            </a:r>
            <a:r>
              <a:rPr sz="1000" b="0" i="0">
                <a:solidFill>
                  <a:srgbClr val="94A3B8"/>
                </a:solidFill>
                <a:latin typeface="Consolas"/>
              </a:rPr>
              <a:t>,</a:t>
            </a:r>
            <a:r>
              <a:rPr sz="1000" b="1" i="0">
                <a:solidFill>
                  <a:srgbClr val="22C55E"/>
                </a:solidFill>
                <a:latin typeface="Consolas"/>
              </a:rPr>
              <a:t>255</a:t>
            </a:r>
            <a:r>
              <a:rPr sz="1000" b="0" i="0">
                <a:solidFill>
                  <a:srgbClr val="94A3B8"/>
                </a:solidFill>
                <a:latin typeface="Consolas"/>
              </a:rPr>
              <a:t>,</a:t>
            </a:r>
            <a:r>
              <a:rPr sz="1000" b="1" i="0">
                <a:solidFill>
                  <a:srgbClr val="3B82F6"/>
                </a:solidFill>
                <a:latin typeface="Consolas"/>
              </a:rPr>
              <a:t>0</a:t>
            </a:r>
            <a:r>
              <a:rPr sz="1000" b="0" i="0">
                <a:solidFill>
                  <a:srgbClr val="94A3B8"/>
                </a:solidFill>
                <a:latin typeface="Consolas"/>
              </a:rPr>
              <a:t>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999732" y="3959352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94A3B8"/>
                </a:solidFill>
                <a:latin typeface="Consolas"/>
              </a:rPr>
              <a:t>rgb(</a:t>
            </a:r>
            <a:r>
              <a:rPr sz="1000" b="1" i="0">
                <a:solidFill>
                  <a:srgbClr val="EF4444"/>
                </a:solidFill>
                <a:latin typeface="Consolas"/>
              </a:rPr>
              <a:t>0</a:t>
            </a:r>
            <a:r>
              <a:rPr sz="1000" b="0" i="0">
                <a:solidFill>
                  <a:srgbClr val="94A3B8"/>
                </a:solidFill>
                <a:latin typeface="Consolas"/>
              </a:rPr>
              <a:t>,</a:t>
            </a:r>
            <a:r>
              <a:rPr sz="1000" b="1" i="0">
                <a:solidFill>
                  <a:srgbClr val="22C55E"/>
                </a:solidFill>
                <a:latin typeface="Consolas"/>
              </a:rPr>
              <a:t>0</a:t>
            </a:r>
            <a:r>
              <a:rPr sz="1000" b="0" i="0">
                <a:solidFill>
                  <a:srgbClr val="94A3B8"/>
                </a:solidFill>
                <a:latin typeface="Consolas"/>
              </a:rPr>
              <a:t>,</a:t>
            </a:r>
            <a:r>
              <a:rPr sz="1000" b="1" i="0">
                <a:solidFill>
                  <a:srgbClr val="3B82F6"/>
                </a:solidFill>
                <a:latin typeface="Consolas"/>
              </a:rPr>
              <a:t>255</a:t>
            </a:r>
            <a:r>
              <a:rPr sz="1000" b="0" i="0">
                <a:solidFill>
                  <a:srgbClr val="94A3B8"/>
                </a:solidFill>
                <a:latin typeface="Consolas"/>
              </a:rPr>
              <a:t>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577840" y="2788920"/>
            <a:ext cx="1645920" cy="256032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000" b="0" i="0">
                <a:solidFill>
                  <a:srgbClr val="F8FAFC"/>
                </a:solidFill>
                <a:latin typeface="Consolas"/>
              </a:rPr>
              <a:t>(255, 255, 255)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B12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502920" y="320040"/>
            <a:ext cx="82296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8FAF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Defining Colors in CSS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82296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0">
                <a:solidFill>
                  <a:srgbClr val="94A3B8"/>
                </a:solidFill>
                <a:latin typeface="Calibri"/>
              </a:rPr>
              <a:t>Two notations you'll meet most often: rgb()/rgba() and hexadecimal.</a:t>
            </a:r>
          </a:p>
        </p:txBody>
      </p:sp>
      <p:sp>
        <p:nvSpPr>
          <p:cNvPr id="5" name="Rounded 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920" y="1325880"/>
            <a:ext cx="3931920" cy="3383280"/>
          </a:xfrm>
          <a:prstGeom prst="roundRect">
            <a:avLst>
              <a:gd name="adj" fmla="val 10000"/>
            </a:avLst>
          </a:prstGeom>
          <a:solidFill>
            <a:srgbClr val="111827"/>
          </a:solidFill>
          <a:ln w="12700">
            <a:solidFill>
              <a:srgbClr val="1F293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Oval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1520" y="1554480"/>
            <a:ext cx="457200" cy="457200"/>
          </a:xfrm>
          <a:prstGeom prst="ellipse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731520" y="1554480"/>
            <a:ext cx="45720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1" i="0">
                <a:solidFill>
                  <a:srgbClr val="0B1220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80160" y="1600200"/>
            <a:ext cx="29260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 i="0">
                <a:solidFill>
                  <a:srgbClr val="F8FAFC"/>
                </a:solidFill>
                <a:latin typeface="Calibri"/>
              </a:rPr>
              <a:t>rgb() / rgba() notation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286000"/>
            <a:ext cx="34747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0">
                <a:solidFill>
                  <a:srgbClr val="94A3B8"/>
                </a:solidFill>
                <a:latin typeface="Calibri"/>
              </a:rPr>
              <a:t>Regular RGB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2560320"/>
            <a:ext cx="34747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 i="0">
                <a:solidFill>
                  <a:srgbClr val="CBD5E1"/>
                </a:solidFill>
                <a:latin typeface="Consolas"/>
              </a:rPr>
              <a:t>rgb(</a:t>
            </a:r>
            <a:r>
              <a:rPr sz="1600" b="1" i="0">
                <a:solidFill>
                  <a:srgbClr val="EF4444"/>
                </a:solidFill>
                <a:latin typeface="Consolas"/>
              </a:rPr>
              <a:t>0</a:t>
            </a:r>
            <a:r>
              <a:rPr sz="1600" b="0" i="0">
                <a:solidFill>
                  <a:srgbClr val="CBD5E1"/>
                </a:solidFill>
                <a:latin typeface="Consolas"/>
              </a:rPr>
              <a:t>, </a:t>
            </a:r>
            <a:r>
              <a:rPr sz="1600" b="1" i="0">
                <a:solidFill>
                  <a:srgbClr val="22C55E"/>
                </a:solidFill>
                <a:latin typeface="Consolas"/>
              </a:rPr>
              <a:t>255</a:t>
            </a:r>
            <a:r>
              <a:rPr sz="1600" b="0" i="0">
                <a:solidFill>
                  <a:srgbClr val="CBD5E1"/>
                </a:solidFill>
                <a:latin typeface="Consolas"/>
              </a:rPr>
              <a:t>, </a:t>
            </a:r>
            <a:r>
              <a:rPr sz="1600" b="1" i="0">
                <a:solidFill>
                  <a:srgbClr val="3B82F6"/>
                </a:solidFill>
                <a:latin typeface="Consolas"/>
              </a:rPr>
              <a:t>255</a:t>
            </a:r>
            <a:r>
              <a:rPr sz="1600" b="0" i="0">
                <a:solidFill>
                  <a:srgbClr val="CBD5E1"/>
                </a:solidFill>
                <a:latin typeface="Consolas"/>
              </a:rPr>
              <a:t>)</a:t>
            </a:r>
          </a:p>
        </p:txBody>
      </p:sp>
      <p:sp>
        <p:nvSpPr>
          <p:cNvPr id="11" name="Rounded Rectangl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29000" y="2514600"/>
            <a:ext cx="822960" cy="411480"/>
          </a:xfrm>
          <a:prstGeom prst="roundRect">
            <a:avLst>
              <a:gd name="adj" fmla="val 10000"/>
            </a:avLst>
          </a:prstGeom>
          <a:solidFill>
            <a:srgbClr val="00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777240" y="3154680"/>
            <a:ext cx="34747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0">
                <a:solidFill>
                  <a:srgbClr val="94A3B8"/>
                </a:solidFill>
                <a:latin typeface="Calibri"/>
              </a:rPr>
              <a:t>With alpha (transparency, 0–1)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3429000"/>
            <a:ext cx="34747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 i="0">
                <a:solidFill>
                  <a:srgbClr val="CBD5E1"/>
                </a:solidFill>
                <a:latin typeface="Consolas"/>
              </a:rPr>
              <a:t>rgba(</a:t>
            </a:r>
            <a:r>
              <a:rPr sz="1600" b="1" i="0">
                <a:solidFill>
                  <a:srgbClr val="EF4444"/>
                </a:solidFill>
                <a:latin typeface="Consolas"/>
              </a:rPr>
              <a:t>0</a:t>
            </a:r>
            <a:r>
              <a:rPr sz="1600" b="0" i="0">
                <a:solidFill>
                  <a:srgbClr val="CBD5E1"/>
                </a:solidFill>
                <a:latin typeface="Consolas"/>
              </a:rPr>
              <a:t>, </a:t>
            </a:r>
            <a:r>
              <a:rPr sz="1600" b="1" i="0">
                <a:solidFill>
                  <a:srgbClr val="22C55E"/>
                </a:solidFill>
                <a:latin typeface="Consolas"/>
              </a:rPr>
              <a:t>255</a:t>
            </a:r>
            <a:r>
              <a:rPr sz="1600" b="0" i="0">
                <a:solidFill>
                  <a:srgbClr val="CBD5E1"/>
                </a:solidFill>
                <a:latin typeface="Consolas"/>
              </a:rPr>
              <a:t>, </a:t>
            </a:r>
            <a:r>
              <a:rPr sz="1600" b="1" i="0">
                <a:solidFill>
                  <a:srgbClr val="3B82F6"/>
                </a:solidFill>
                <a:latin typeface="Consolas"/>
              </a:rPr>
              <a:t>255</a:t>
            </a:r>
            <a:r>
              <a:rPr sz="1600" b="0" i="0">
                <a:solidFill>
                  <a:srgbClr val="CBD5E1"/>
                </a:solidFill>
                <a:latin typeface="Consolas"/>
              </a:rPr>
              <a:t>, </a:t>
            </a:r>
            <a:r>
              <a:rPr sz="1600" b="1" i="0">
                <a:solidFill>
                  <a:srgbClr val="FBBF24"/>
                </a:solidFill>
                <a:latin typeface="Consolas"/>
              </a:rPr>
              <a:t>0.3</a:t>
            </a:r>
            <a:r>
              <a:rPr sz="1600" b="0" i="0">
                <a:solidFill>
                  <a:srgbClr val="CBD5E1"/>
                </a:solidFill>
                <a:latin typeface="Consolas"/>
              </a:rPr>
              <a:t>)</a:t>
            </a:r>
          </a:p>
        </p:txBody>
      </p:sp>
      <p:sp>
        <p:nvSpPr>
          <p:cNvPr id="14" name="Rounded Rectangle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29000" y="3383280"/>
            <a:ext cx="822960" cy="411480"/>
          </a:xfrm>
          <a:prstGeom prst="roundRect">
            <a:avLst>
              <a:gd name="adj" fmla="val 10000"/>
            </a:avLst>
          </a:prstGeom>
          <a:solidFill>
            <a:srgbClr val="00FFFF">
              <a:alpha val="3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777240" y="4069080"/>
            <a:ext cx="33832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1">
                <a:solidFill>
                  <a:srgbClr val="94A3B8"/>
                </a:solidFill>
                <a:latin typeface="Calibri"/>
              </a:rPr>
              <a:t>Use rgba when you need see-through color.</a:t>
            </a:r>
          </a:p>
        </p:txBody>
      </p:sp>
      <p:sp>
        <p:nvSpPr>
          <p:cNvPr id="16" name="Rounded Rectangle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09160" y="1325880"/>
            <a:ext cx="3931920" cy="3383280"/>
          </a:xfrm>
          <a:prstGeom prst="roundRect">
            <a:avLst>
              <a:gd name="adj" fmla="val 10000"/>
            </a:avLst>
          </a:prstGeom>
          <a:solidFill>
            <a:srgbClr val="111827"/>
          </a:solidFill>
          <a:ln w="12700">
            <a:solidFill>
              <a:srgbClr val="1F293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37760" y="1554480"/>
            <a:ext cx="457200" cy="457200"/>
          </a:xfrm>
          <a:prstGeom prst="ellipse">
            <a:avLst/>
          </a:prstGeom>
          <a:solidFill>
            <a:srgbClr val="FBBF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4937760" y="1554480"/>
            <a:ext cx="457200" cy="45720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1" i="0">
                <a:solidFill>
                  <a:srgbClr val="0B1220"/>
                </a:solidFill>
                <a:latin typeface="Calibri"/>
              </a:rPr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1600200"/>
            <a:ext cx="29260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 i="0">
                <a:solidFill>
                  <a:srgbClr val="F8FAFC"/>
                </a:solidFill>
                <a:latin typeface="Calibri"/>
              </a:rPr>
              <a:t>hexadecimal notation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83480" y="2286000"/>
            <a:ext cx="34747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0">
                <a:solidFill>
                  <a:srgbClr val="94A3B8"/>
                </a:solidFill>
                <a:latin typeface="Calibri"/>
              </a:rPr>
              <a:t># + six hex digits (RR GG BB)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83480" y="2560320"/>
            <a:ext cx="34747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 i="0">
                <a:solidFill>
                  <a:srgbClr val="CBD5E1"/>
                </a:solidFill>
                <a:latin typeface="Consolas"/>
              </a:rPr>
              <a:t>#</a:t>
            </a:r>
            <a:r>
              <a:rPr sz="1600" b="1" i="0">
                <a:solidFill>
                  <a:srgbClr val="EF4444"/>
                </a:solidFill>
                <a:latin typeface="Consolas"/>
              </a:rPr>
              <a:t>00</a:t>
            </a:r>
            <a:r>
              <a:rPr sz="1600" b="1" i="0">
                <a:solidFill>
                  <a:srgbClr val="22C55E"/>
                </a:solidFill>
                <a:latin typeface="Consolas"/>
              </a:rPr>
              <a:t>ff</a:t>
            </a:r>
            <a:r>
              <a:rPr sz="1600" b="1" i="0">
                <a:solidFill>
                  <a:srgbClr val="3B82F6"/>
                </a:solidFill>
                <a:latin typeface="Consolas"/>
              </a:rPr>
              <a:t>ff</a:t>
            </a:r>
          </a:p>
        </p:txBody>
      </p:sp>
      <p:sp>
        <p:nvSpPr>
          <p:cNvPr id="22" name="Rounded Rectangle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35240" y="2514600"/>
            <a:ext cx="822960" cy="411480"/>
          </a:xfrm>
          <a:prstGeom prst="roundRect">
            <a:avLst>
              <a:gd name="adj" fmla="val 10000"/>
            </a:avLst>
          </a:prstGeom>
          <a:solidFill>
            <a:srgbClr val="00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4983480" y="3154680"/>
            <a:ext cx="347472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0">
                <a:solidFill>
                  <a:srgbClr val="94A3B8"/>
                </a:solidFill>
                <a:latin typeface="Calibri"/>
              </a:rPr>
              <a:t>Shorthand when pairs repeat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83480" y="3429000"/>
            <a:ext cx="34747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 i="0">
                <a:solidFill>
                  <a:srgbClr val="CBD5E1"/>
                </a:solidFill>
                <a:latin typeface="Consolas"/>
              </a:rPr>
              <a:t>#</a:t>
            </a:r>
            <a:r>
              <a:rPr sz="1600" b="1" i="0">
                <a:solidFill>
                  <a:srgbClr val="EF4444"/>
                </a:solidFill>
                <a:latin typeface="Consolas"/>
              </a:rPr>
              <a:t>0</a:t>
            </a:r>
            <a:r>
              <a:rPr sz="1600" b="1" i="0">
                <a:solidFill>
                  <a:srgbClr val="22C55E"/>
                </a:solidFill>
                <a:latin typeface="Consolas"/>
              </a:rPr>
              <a:t>f</a:t>
            </a:r>
            <a:r>
              <a:rPr sz="1600" b="1" i="0">
                <a:solidFill>
                  <a:srgbClr val="3B82F6"/>
                </a:solidFill>
                <a:latin typeface="Consolas"/>
              </a:rPr>
              <a:t>f</a:t>
            </a:r>
            <a:r>
              <a:rPr sz="1600" b="0" i="0">
                <a:solidFill>
                  <a:srgbClr val="94A3B8"/>
                </a:solidFill>
                <a:latin typeface="Consolas"/>
              </a:rPr>
              <a:t>    = </a:t>
            </a:r>
            <a:r>
              <a:rPr sz="1600" b="0" i="0">
                <a:solidFill>
                  <a:srgbClr val="CBD5E1"/>
                </a:solidFill>
                <a:latin typeface="Consolas"/>
              </a:rPr>
              <a:t>#00ffff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83480" y="4069080"/>
            <a:ext cx="33832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1">
                <a:solidFill>
                  <a:srgbClr val="94A3B8"/>
                </a:solidFill>
                <a:latin typeface="Calibri"/>
              </a:rPr>
              <a:t>Most production stylesheets use hex (+ rgba for transparency).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B12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502920" y="320040"/>
            <a:ext cx="82296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8FAF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Shades of Grey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822960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0">
                <a:solidFill>
                  <a:srgbClr val="94A3B8"/>
                </a:solidFill>
                <a:latin typeface="Calibri"/>
              </a:rPr>
              <a:t>When R = G = B you get grey. Equal values across all channels, 0 → 255.</a:t>
            </a:r>
          </a:p>
        </p:txBody>
      </p:sp>
      <p:sp>
        <p:nvSpPr>
          <p:cNvPr id="5" name="Rounded 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920" y="1600200"/>
            <a:ext cx="3291840" cy="2834640"/>
          </a:xfrm>
          <a:prstGeom prst="roundRect">
            <a:avLst>
              <a:gd name="adj" fmla="val 10000"/>
            </a:avLst>
          </a:prstGeom>
          <a:solidFill>
            <a:srgbClr val="111827"/>
          </a:solidFill>
          <a:ln w="12700">
            <a:solidFill>
              <a:srgbClr val="1F293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777240" y="1874520"/>
            <a:ext cx="27432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 i="0">
                <a:solidFill>
                  <a:srgbClr val="FBBF24"/>
                </a:solidFill>
                <a:latin typeface="Calibri"/>
              </a:rPr>
              <a:t>Rule of thumb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2313432"/>
            <a:ext cx="274320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300" b="0" i="0">
                <a:solidFill>
                  <a:srgbClr val="CBD5E1"/>
                </a:solidFill>
                <a:latin typeface="Calibri"/>
              </a:rPr>
              <a:t>When all three channels match, you get grey.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926080"/>
            <a:ext cx="27432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0">
                <a:solidFill>
                  <a:srgbClr val="94A3B8"/>
                </a:solidFill>
                <a:latin typeface="Consolas"/>
              </a:rPr>
              <a:t>black  </a:t>
            </a:r>
            <a:r>
              <a:rPr sz="1200" b="0" i="0">
                <a:solidFill>
                  <a:srgbClr val="CBD5E1"/>
                </a:solidFill>
                <a:latin typeface="Consolas"/>
              </a:rPr>
              <a:t>rgb(0, 0, 0)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246120"/>
            <a:ext cx="27432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0">
                <a:solidFill>
                  <a:srgbClr val="94A3B8"/>
                </a:solidFill>
                <a:latin typeface="Consolas"/>
              </a:rPr>
              <a:t>white  </a:t>
            </a:r>
            <a:r>
              <a:rPr sz="1200" b="0" i="0">
                <a:solidFill>
                  <a:srgbClr val="CBD5E1"/>
                </a:solidFill>
                <a:latin typeface="Consolas"/>
              </a:rPr>
              <a:t>rgb(255, 255, 255)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3749040"/>
            <a:ext cx="27432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1">
                <a:solidFill>
                  <a:srgbClr val="CBD5E1"/>
                </a:solidFill>
                <a:latin typeface="Calibri"/>
              </a:rPr>
              <a:t>256 pure greys in between.</a:t>
            </a:r>
          </a:p>
        </p:txBody>
      </p:sp>
      <p:sp>
        <p:nvSpPr>
          <p:cNvPr id="11" name="Rectangl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1691640"/>
            <a:ext cx="502920" cy="1153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1805940"/>
            <a:ext cx="502920" cy="115300"/>
          </a:xfrm>
          <a:prstGeom prst="rect">
            <a:avLst/>
          </a:prstGeom>
          <a:solidFill>
            <a:srgbClr val="0B0B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1920240"/>
            <a:ext cx="502920" cy="115300"/>
          </a:xfrm>
          <a:prstGeom prst="rect">
            <a:avLst/>
          </a:prstGeom>
          <a:solidFill>
            <a:srgbClr val="1616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2034540"/>
            <a:ext cx="502920" cy="115300"/>
          </a:xfrm>
          <a:prstGeom prst="rect">
            <a:avLst/>
          </a:prstGeom>
          <a:solidFill>
            <a:srgbClr val="2121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2148840"/>
            <a:ext cx="502920" cy="115300"/>
          </a:xfrm>
          <a:prstGeom prst="rect">
            <a:avLst/>
          </a:prstGeom>
          <a:solidFill>
            <a:srgbClr val="2C2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2263140"/>
            <a:ext cx="502920" cy="115300"/>
          </a:xfrm>
          <a:prstGeom prst="rect">
            <a:avLst/>
          </a:prstGeom>
          <a:solidFill>
            <a:srgbClr val="3737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2377440"/>
            <a:ext cx="502920" cy="115300"/>
          </a:xfrm>
          <a:prstGeom prst="rect">
            <a:avLst/>
          </a:prstGeom>
          <a:solidFill>
            <a:srgbClr val="4242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2491740"/>
            <a:ext cx="502920" cy="115300"/>
          </a:xfrm>
          <a:prstGeom prst="rect">
            <a:avLst/>
          </a:prstGeom>
          <a:solidFill>
            <a:srgbClr val="4D4D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2606040"/>
            <a:ext cx="502920" cy="115300"/>
          </a:xfrm>
          <a:prstGeom prst="rect">
            <a:avLst/>
          </a:prstGeom>
          <a:solidFill>
            <a:srgbClr val="58585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2720340"/>
            <a:ext cx="502920" cy="115300"/>
          </a:xfrm>
          <a:prstGeom prst="rect">
            <a:avLst/>
          </a:prstGeom>
          <a:solidFill>
            <a:srgbClr val="6363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2834640"/>
            <a:ext cx="502920" cy="115300"/>
          </a:xfrm>
          <a:prstGeom prst="rect">
            <a:avLst/>
          </a:prstGeom>
          <a:solidFill>
            <a:srgbClr val="6E6E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2948940"/>
            <a:ext cx="502920" cy="115300"/>
          </a:xfrm>
          <a:prstGeom prst="rect">
            <a:avLst/>
          </a:prstGeom>
          <a:solidFill>
            <a:srgbClr val="7979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3063240"/>
            <a:ext cx="502920" cy="115300"/>
          </a:xfrm>
          <a:prstGeom prst="rect">
            <a:avLst/>
          </a:prstGeom>
          <a:solidFill>
            <a:srgbClr val="858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3177540"/>
            <a:ext cx="502920" cy="115300"/>
          </a:xfrm>
          <a:prstGeom prst="rect">
            <a:avLst/>
          </a:prstGeom>
          <a:solidFill>
            <a:srgbClr val="90909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3291840"/>
            <a:ext cx="502920" cy="115300"/>
          </a:xfrm>
          <a:prstGeom prst="rect">
            <a:avLst/>
          </a:prstGeom>
          <a:solidFill>
            <a:srgbClr val="9B9B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3406140"/>
            <a:ext cx="502920" cy="115300"/>
          </a:xfrm>
          <a:prstGeom prst="rect">
            <a:avLst/>
          </a:prstGeom>
          <a:solidFill>
            <a:srgbClr val="A6A6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3520440"/>
            <a:ext cx="502920" cy="115300"/>
          </a:xfrm>
          <a:prstGeom prst="rect">
            <a:avLst/>
          </a:prstGeom>
          <a:solidFill>
            <a:srgbClr val="B1B1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ectangle 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3634740"/>
            <a:ext cx="502920" cy="115300"/>
          </a:xfrm>
          <a:prstGeom prst="rect">
            <a:avLst/>
          </a:prstGeom>
          <a:solidFill>
            <a:srgbClr val="BCBC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ectangle 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3749040"/>
            <a:ext cx="502920" cy="115300"/>
          </a:xfrm>
          <a:prstGeom prst="rect">
            <a:avLst/>
          </a:prstGeom>
          <a:solidFill>
            <a:srgbClr val="C7C7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ectangle 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3863340"/>
            <a:ext cx="502920" cy="115300"/>
          </a:xfrm>
          <a:prstGeom prst="rect">
            <a:avLst/>
          </a:prstGeom>
          <a:solidFill>
            <a:srgbClr val="D2D2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3977640"/>
            <a:ext cx="502920" cy="11530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Rectangle 3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4091940"/>
            <a:ext cx="502920" cy="115300"/>
          </a:xfrm>
          <a:prstGeom prst="rect">
            <a:avLst/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Rectangle 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4206240"/>
            <a:ext cx="502920" cy="115300"/>
          </a:xfrm>
          <a:prstGeom prst="rect">
            <a:avLst/>
          </a:prstGeom>
          <a:solidFill>
            <a:srgbClr val="F3F3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ectangle 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31920" y="4320540"/>
            <a:ext cx="502920" cy="1153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ounded Rectangle 3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09160" y="1691640"/>
            <a:ext cx="548640" cy="548640"/>
          </a:xfrm>
          <a:prstGeom prst="roundRect">
            <a:avLst>
              <a:gd name="adj" fmla="val 10000"/>
            </a:avLst>
          </a:prstGeom>
          <a:solidFill>
            <a:srgbClr val="000000"/>
          </a:solidFill>
          <a:ln w="12700">
            <a:solidFill>
              <a:srgbClr val="1F293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5440680" y="1737360"/>
            <a:ext cx="3200400" cy="2743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0">
                <a:solidFill>
                  <a:srgbClr val="CBD5E1"/>
                </a:solidFill>
                <a:latin typeface="Consolas"/>
              </a:rPr>
              <a:t>rgb(0, 0, 0)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440680" y="1984248"/>
            <a:ext cx="3200400" cy="2743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>
                <a:solidFill>
                  <a:srgbClr val="94A3B8"/>
                </a:solidFill>
                <a:latin typeface="Consolas"/>
              </a:rPr>
              <a:t>#000000  /  #000</a:t>
            </a:r>
          </a:p>
        </p:txBody>
      </p:sp>
      <p:sp>
        <p:nvSpPr>
          <p:cNvPr id="38" name="Rounded Rectangle 3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09160" y="2423160"/>
            <a:ext cx="548640" cy="548640"/>
          </a:xfrm>
          <a:prstGeom prst="roundRect">
            <a:avLst>
              <a:gd name="adj" fmla="val 10000"/>
            </a:avLst>
          </a:prstGeom>
          <a:solidFill>
            <a:srgbClr val="454545"/>
          </a:solidFill>
          <a:ln w="12700">
            <a:solidFill>
              <a:srgbClr val="1F293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5440680" y="2468880"/>
            <a:ext cx="3200400" cy="2743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0">
                <a:solidFill>
                  <a:srgbClr val="CBD5E1"/>
                </a:solidFill>
                <a:latin typeface="Consolas"/>
              </a:rPr>
              <a:t>rgb(69, 69, 69)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40680" y="2715768"/>
            <a:ext cx="3200400" cy="2743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>
                <a:solidFill>
                  <a:srgbClr val="94A3B8"/>
                </a:solidFill>
                <a:latin typeface="Consolas"/>
              </a:rPr>
              <a:t>#444444  /  #444</a:t>
            </a:r>
          </a:p>
        </p:txBody>
      </p:sp>
      <p:sp>
        <p:nvSpPr>
          <p:cNvPr id="41" name="Rounded Rectangle 4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09160" y="3154680"/>
            <a:ext cx="548640" cy="548640"/>
          </a:xfrm>
          <a:prstGeom prst="roundRect">
            <a:avLst>
              <a:gd name="adj" fmla="val 10000"/>
            </a:avLst>
          </a:prstGeom>
          <a:solidFill>
            <a:srgbClr val="B7B7B7"/>
          </a:solidFill>
          <a:ln w="12700">
            <a:solidFill>
              <a:srgbClr val="1F293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5440680" y="3200400"/>
            <a:ext cx="3200400" cy="2743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0">
                <a:solidFill>
                  <a:srgbClr val="CBD5E1"/>
                </a:solidFill>
                <a:latin typeface="Consolas"/>
              </a:rPr>
              <a:t>rgb(183, 183, 183)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440680" y="3447288"/>
            <a:ext cx="3200400" cy="2743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>
                <a:solidFill>
                  <a:srgbClr val="94A3B8"/>
                </a:solidFill>
                <a:latin typeface="Consolas"/>
              </a:rPr>
              <a:t>#b7b7b7</a:t>
            </a:r>
          </a:p>
        </p:txBody>
      </p:sp>
      <p:sp>
        <p:nvSpPr>
          <p:cNvPr id="44" name="Rounded Rectangle 4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09160" y="3886200"/>
            <a:ext cx="548640" cy="54864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1F293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/>
          <p:cNvSpPr txBox="1"/>
          <p:nvPr/>
        </p:nvSpPr>
        <p:spPr>
          <a:xfrm>
            <a:off x="5440680" y="3931920"/>
            <a:ext cx="3200400" cy="2743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0">
                <a:solidFill>
                  <a:srgbClr val="CBD5E1"/>
                </a:solidFill>
                <a:latin typeface="Consolas"/>
              </a:rPr>
              <a:t>rgb(255, 255, 255)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440680" y="4178808"/>
            <a:ext cx="3200400" cy="2743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>
                <a:solidFill>
                  <a:srgbClr val="94A3B8"/>
                </a:solidFill>
                <a:latin typeface="Consolas"/>
              </a:rPr>
              <a:t>#ffffff  /  #fff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3977640"/>
          </a:xfrm>
          <a:prstGeom prst="rect">
            <a:avLst/>
          </a:prstGeom>
          <a:solidFill>
            <a:srgbClr val="161B22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F04E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777240" y="969264"/>
            <a:ext cx="758952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E6EDF3"/>
                </a:solidFill>
                <a:effectLst/>
                <a:uLnTx/>
                <a:uFillTx/>
                <a:latin typeface="Segoe UI" pitchFamily="34" charset="0"/>
                <a:ea typeface="Segoe UI" pitchFamily="34" charset="-122"/>
                <a:cs typeface="Segoe UI" pitchFamily="34" charset="-120"/>
              </a:rPr>
              <a:t>Today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777240" y="1609344"/>
            <a:ext cx="758952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buSzPct val="100000"/>
              <a:buNone/>
            </a:pPr>
            <a:r>
              <a:rPr sz="1600" b="0" dirty="0">
                <a:solidFill>
                  <a:srgbClr val="E6EDF3"/>
                </a:solidFill>
                <a:latin typeface="Segoe UI"/>
              </a:rPr>
              <a:t>GitHub: Setup Lab (in class) — port </a:t>
            </a:r>
            <a:r>
              <a:rPr sz="1600" b="0" dirty="0" err="1">
                <a:solidFill>
                  <a:srgbClr val="E6EDF3"/>
                </a:solidFill>
                <a:latin typeface="Segoe UI"/>
              </a:rPr>
              <a:t>CodePens</a:t>
            </a:r>
            <a:r>
              <a:rPr sz="1600" b="0" dirty="0">
                <a:solidFill>
                  <a:srgbClr val="E6EDF3"/>
                </a:solidFill>
                <a:latin typeface="Segoe UI"/>
              </a:rPr>
              <a:t> into your repo</a:t>
            </a: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r>
              <a:rPr sz="1600" b="0" dirty="0">
                <a:solidFill>
                  <a:srgbClr val="E6EDF3"/>
                </a:solidFill>
                <a:latin typeface="Segoe UI"/>
              </a:rPr>
              <a:t>Homework 1: personalize your </a:t>
            </a:r>
            <a:r>
              <a:rPr sz="1600" b="0" dirty="0" err="1">
                <a:solidFill>
                  <a:srgbClr val="E6EDF3"/>
                </a:solidFill>
                <a:latin typeface="Segoe UI"/>
              </a:rPr>
              <a:t>README.md</a:t>
            </a:r>
            <a:endParaRPr sz="1600" b="0" dirty="0">
              <a:solidFill>
                <a:srgbClr val="E6EDF3"/>
              </a:solidFill>
              <a:latin typeface="Segoe UI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sz="1600" b="0" dirty="0">
                <a:solidFill>
                  <a:srgbClr val="E6EDF3"/>
                </a:solidFill>
                <a:latin typeface="Segoe UI"/>
              </a:rPr>
              <a:t>Homework 2: deploy a learning log with GitHub Pages</a:t>
            </a:r>
          </a:p>
          <a:p>
            <a:pPr marL="0" indent="0">
              <a:lnSpc>
                <a:spcPct val="150000"/>
              </a:lnSpc>
              <a:buNone/>
            </a:pPr>
            <a:r>
              <a:rPr sz="1600" b="0" dirty="0">
                <a:solidFill>
                  <a:srgbClr val="E6EDF3"/>
                </a:solidFill>
                <a:latin typeface="Segoe UI"/>
              </a:rPr>
              <a:t>Semantics recap from Tuesday</a:t>
            </a:r>
          </a:p>
          <a:p>
            <a:pPr marL="0" indent="0">
              <a:lnSpc>
                <a:spcPct val="150000"/>
              </a:lnSpc>
              <a:buNone/>
            </a:pPr>
            <a:r>
              <a:rPr sz="1600" b="0" dirty="0">
                <a:solidFill>
                  <a:srgbClr val="E6EDF3"/>
                </a:solidFill>
                <a:latin typeface="Segoe UI"/>
              </a:rPr>
              <a:t>CSS: what it is, how to wire it up, anatomy of a rule</a:t>
            </a:r>
          </a:p>
          <a:p>
            <a:pPr marL="0" indent="0">
              <a:lnSpc>
                <a:spcPct val="150000"/>
              </a:lnSpc>
              <a:buNone/>
            </a:pPr>
            <a:r>
              <a:rPr sz="1600" b="0" dirty="0">
                <a:solidFill>
                  <a:srgbClr val="E6EDF3"/>
                </a:solidFill>
                <a:latin typeface="Segoe UI"/>
              </a:rPr>
              <a:t>Color in CSS — RGB, hex, HSL</a:t>
            </a:r>
          </a:p>
          <a:p>
            <a:pPr marL="0" indent="0">
              <a:lnSpc>
                <a:spcPct val="150000"/>
              </a:lnSpc>
              <a:buNone/>
            </a:pPr>
            <a:r>
              <a:rPr sz="1600" b="0" dirty="0">
                <a:solidFill>
                  <a:srgbClr val="E6EDF3"/>
                </a:solidFill>
                <a:latin typeface="Segoe UI"/>
              </a:rPr>
              <a:t>Lab: CSS Foundations + start Recipe in Style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B12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502920" y="320040"/>
            <a:ext cx="82296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8FAF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HSL — Hue, Saturation, Lightness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868680"/>
            <a:ext cx="822960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0">
                <a:solidFill>
                  <a:srgbClr val="94A3B8"/>
                </a:solidFill>
                <a:latin typeface="Calibri"/>
              </a:rPr>
              <a:t>Think in angles + percentages. Friendlier when you need variations of a color.</a:t>
            </a:r>
          </a:p>
        </p:txBody>
      </p:sp>
      <p:sp>
        <p:nvSpPr>
          <p:cNvPr id="5" name="Rounded 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920" y="1371600"/>
            <a:ext cx="3383280" cy="3291840"/>
          </a:xfrm>
          <a:prstGeom prst="roundRect">
            <a:avLst>
              <a:gd name="adj" fmla="val 10000"/>
            </a:avLst>
          </a:prstGeom>
          <a:solidFill>
            <a:srgbClr val="111827"/>
          </a:solidFill>
          <a:ln w="12700">
            <a:solidFill>
              <a:srgbClr val="1F293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777240" y="1645920"/>
            <a:ext cx="283464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 i="0">
                <a:solidFill>
                  <a:srgbClr val="FBBF24"/>
                </a:solidFill>
                <a:latin typeface="Calibri"/>
              </a:rPr>
              <a:t>Hue </a:t>
            </a:r>
            <a:r>
              <a:rPr sz="1400" b="0" i="0">
                <a:solidFill>
                  <a:srgbClr val="CBD5E1"/>
                </a:solidFill>
                <a:latin typeface="Calibri"/>
              </a:rPr>
              <a:t>— angle 0–360°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2011680"/>
            <a:ext cx="283464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0">
                <a:solidFill>
                  <a:srgbClr val="94A3B8"/>
                </a:solidFill>
                <a:latin typeface="Calibri"/>
              </a:rPr>
              <a:t>Position on the color wheel. 0° red, 120° green, 240° blue.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651760"/>
            <a:ext cx="283464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 i="0">
                <a:solidFill>
                  <a:srgbClr val="FBBF24"/>
                </a:solidFill>
                <a:latin typeface="Calibri"/>
              </a:rPr>
              <a:t>Saturation </a:t>
            </a:r>
            <a:r>
              <a:rPr sz="1400" b="0" i="0">
                <a:solidFill>
                  <a:srgbClr val="CBD5E1"/>
                </a:solidFill>
                <a:latin typeface="Calibri"/>
              </a:rPr>
              <a:t>— 0%–100%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017520"/>
            <a:ext cx="283464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0">
                <a:solidFill>
                  <a:srgbClr val="94A3B8"/>
                </a:solidFill>
                <a:latin typeface="Calibri"/>
              </a:rPr>
              <a:t>How vivid vs. grey. 0% = grey, 100% = pure color.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3657600"/>
            <a:ext cx="283464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 i="0">
                <a:solidFill>
                  <a:srgbClr val="FBBF24"/>
                </a:solidFill>
                <a:latin typeface="Calibri"/>
              </a:rPr>
              <a:t>Lightness </a:t>
            </a:r>
            <a:r>
              <a:rPr sz="1400" b="0" i="0">
                <a:solidFill>
                  <a:srgbClr val="CBD5E1"/>
                </a:solidFill>
                <a:latin typeface="Calibri"/>
              </a:rPr>
              <a:t>— 0%–100%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4023360"/>
            <a:ext cx="283464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0">
                <a:solidFill>
                  <a:srgbClr val="94A3B8"/>
                </a:solidFill>
                <a:latin typeface="Calibri"/>
              </a:rPr>
              <a:t>0% = black, 50% = pure hue, 100% = white.</a:t>
            </a:r>
          </a:p>
        </p:txBody>
      </p:sp>
      <p:sp>
        <p:nvSpPr>
          <p:cNvPr id="12" name="Oval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08192" y="1673352"/>
            <a:ext cx="402336" cy="402336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Oval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88252" y="1801984"/>
            <a:ext cx="402336" cy="402336"/>
          </a:xfrm>
          <a:prstGeom prst="ellipse">
            <a:avLst/>
          </a:prstGeom>
          <a:solidFill>
            <a:srgbClr val="FF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Oval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39680" y="2153413"/>
            <a:ext cx="402336" cy="402336"/>
          </a:xfrm>
          <a:prstGeom prst="ellipse">
            <a:avLst/>
          </a:prstGeom>
          <a:solidFill>
            <a:srgbClr val="FE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68312" y="2633472"/>
            <a:ext cx="402336" cy="402336"/>
          </a:xfrm>
          <a:prstGeom prst="ellipse">
            <a:avLst/>
          </a:prstGeom>
          <a:solidFill>
            <a:srgbClr val="7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39680" y="3113531"/>
            <a:ext cx="402336" cy="402336"/>
          </a:xfrm>
          <a:prstGeom prst="ellipse">
            <a:avLst/>
          </a:prstGeom>
          <a:solidFill>
            <a:srgbClr val="00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88252" y="3464960"/>
            <a:ext cx="402336" cy="402336"/>
          </a:xfrm>
          <a:prstGeom prst="ellipse">
            <a:avLst/>
          </a:prstGeom>
          <a:solidFill>
            <a:srgbClr val="00FF7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08192" y="3593592"/>
            <a:ext cx="402336" cy="402336"/>
          </a:xfrm>
          <a:prstGeom prst="ellipse">
            <a:avLst/>
          </a:prstGeom>
          <a:solidFill>
            <a:srgbClr val="00FE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28133" y="3464960"/>
            <a:ext cx="402336" cy="402336"/>
          </a:xfrm>
          <a:prstGeom prst="ellipse">
            <a:avLst/>
          </a:prstGeom>
          <a:solidFill>
            <a:srgbClr val="007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Oval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76704" y="3113531"/>
            <a:ext cx="402336" cy="402336"/>
          </a:xfrm>
          <a:prstGeom prst="ellipse">
            <a:avLst/>
          </a:prstGeom>
          <a:solidFill>
            <a:srgbClr val="000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48072" y="2633472"/>
            <a:ext cx="402336" cy="402336"/>
          </a:xfrm>
          <a:prstGeom prst="ellipse">
            <a:avLst/>
          </a:prstGeom>
          <a:solidFill>
            <a:srgbClr val="7F0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76704" y="2153412"/>
            <a:ext cx="402336" cy="402336"/>
          </a:xfrm>
          <a:prstGeom prst="ellipse">
            <a:avLst/>
          </a:prstGeom>
          <a:solidFill>
            <a:srgbClr val="FF00F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Oval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28132" y="1801984"/>
            <a:ext cx="402336" cy="402336"/>
          </a:xfrm>
          <a:prstGeom prst="ellipse">
            <a:avLst/>
          </a:prstGeom>
          <a:solidFill>
            <a:srgbClr val="FF007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5577840" y="2651760"/>
            <a:ext cx="1463040" cy="3657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100" b="0" i="0">
                <a:solidFill>
                  <a:srgbClr val="94A3B8"/>
                </a:solidFill>
                <a:latin typeface="Calibri"/>
              </a:rPr>
              <a:t>color wheel</a:t>
            </a:r>
          </a:p>
        </p:txBody>
      </p:sp>
      <p:sp>
        <p:nvSpPr>
          <p:cNvPr id="25" name="Rounded Rectangle 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46320" y="4160520"/>
            <a:ext cx="256032" cy="219456"/>
          </a:xfrm>
          <a:prstGeom prst="roundRect">
            <a:avLst>
              <a:gd name="adj" fmla="val 10000"/>
            </a:avLst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5212080" y="4142232"/>
            <a:ext cx="2194560" cy="2743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>
                <a:solidFill>
                  <a:srgbClr val="CBD5E1"/>
                </a:solidFill>
                <a:latin typeface="Consolas"/>
              </a:rPr>
              <a:t>hsl(0, 100%, 50%)</a:t>
            </a:r>
          </a:p>
        </p:txBody>
      </p:sp>
      <p:sp>
        <p:nvSpPr>
          <p:cNvPr id="27" name="Rounded Rectangle 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46320" y="4453128"/>
            <a:ext cx="256032" cy="219456"/>
          </a:xfrm>
          <a:prstGeom prst="roundRect">
            <a:avLst>
              <a:gd name="adj" fmla="val 10000"/>
            </a:avLst>
          </a:prstGeom>
          <a:solidFill>
            <a:srgbClr val="00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5212080" y="4434840"/>
            <a:ext cx="2194560" cy="2743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>
                <a:solidFill>
                  <a:srgbClr val="CBD5E1"/>
                </a:solidFill>
                <a:latin typeface="Consolas"/>
              </a:rPr>
              <a:t>hsl(120, 100%, 50%)</a:t>
            </a:r>
          </a:p>
        </p:txBody>
      </p:sp>
      <p:sp>
        <p:nvSpPr>
          <p:cNvPr id="29" name="Rounded Rectangle 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46320" y="4745736"/>
            <a:ext cx="256032" cy="219456"/>
          </a:xfrm>
          <a:prstGeom prst="roundRect">
            <a:avLst>
              <a:gd name="adj" fmla="val 10000"/>
            </a:avLst>
          </a:prstGeom>
          <a:solidFill>
            <a:srgbClr val="000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5212080" y="4727448"/>
            <a:ext cx="2194560" cy="2743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>
                <a:solidFill>
                  <a:srgbClr val="CBD5E1"/>
                </a:solidFill>
                <a:latin typeface="Consolas"/>
              </a:rPr>
              <a:t>hsl(240, 100%, 50%)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7FDE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371600"/>
            <a:ext cx="128016" cy="128016"/>
          </a:xfrm>
          <a:prstGeom prst="ellipse">
            <a:avLst/>
          </a:prstGeom>
          <a:solidFill>
            <a:srgbClr val="7FDE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005840" y="914400"/>
            <a:ext cx="7315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lab time</a:t>
            </a:r>
            <a:endParaRPr lang="en-US" sz="4400" dirty="0"/>
          </a:p>
        </p:txBody>
      </p:sp>
      <p:sp>
        <p:nvSpPr>
          <p:cNvPr id="5" name="Text 3"/>
          <p:cNvSpPr>
            <a:spLocks noGrp="1"/>
          </p:cNvSpPr>
          <p:nvPr>
            <p:ph type="title" idx="4294967295"/>
          </p:nvPr>
        </p:nvSpPr>
        <p:spPr>
          <a:xfrm>
            <a:off x="1005840" y="3657600"/>
            <a:ext cx="73152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8B949E"/>
                </a:solidFill>
                <a:effectLst/>
                <a:uLnTx/>
                <a:uFillTx/>
                <a:latin typeface="Segoe UI" pitchFamily="34" charset="0"/>
                <a:ea typeface="Segoe UI" pitchFamily="34" charset="-122"/>
                <a:cs typeface="Segoe UI" pitchFamily="34" charset="-120"/>
              </a:rPr>
              <a:t>CSS Foundations from TOP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3977640"/>
          </a:xfrm>
          <a:prstGeom prst="rect">
            <a:avLst/>
          </a:prstGeom>
          <a:solidFill>
            <a:srgbClr val="161B22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7FDE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777240" y="969264"/>
            <a:ext cx="758952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E6EDF3"/>
                </a:solidFill>
                <a:effectLst/>
                <a:uLnTx/>
                <a:uFillTx/>
                <a:latin typeface="Segoe UI" pitchFamily="34" charset="0"/>
                <a:ea typeface="Segoe UI" pitchFamily="34" charset="-122"/>
                <a:cs typeface="Segoe UI" pitchFamily="34" charset="-120"/>
              </a:rPr>
              <a:t>CSS Foundations Exercises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777240" y="1609344"/>
            <a:ext cx="758952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Download the zip from Canvas (week-3-1.zip)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Upload to your workspace repo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Work through the exercises in order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Start with: intro-to-css/01-css-methods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Read each README before starting the exercise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I'll be floating — ask questions!</a:t>
            </a:r>
            <a:endParaRPr lang="en-US" sz="1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04E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371600"/>
            <a:ext cx="128016" cy="128016"/>
          </a:xfrm>
          <a:prstGeom prst="ellipse">
            <a:avLst/>
          </a:prstGeom>
          <a:solidFill>
            <a:srgbClr val="F04E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1005840" y="914400"/>
            <a:ext cx="7315200" cy="25603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E6EDF3"/>
                </a:solidFill>
                <a:effectLst/>
                <a:uLnTx/>
                <a:uFillTx/>
                <a:latin typeface="Segoe UI" pitchFamily="34" charset="0"/>
                <a:ea typeface="Segoe UI" pitchFamily="34" charset="-122"/>
                <a:cs typeface="Segoe UI" pitchFamily="34" charset="-120"/>
              </a:rPr>
              <a:t>Recipe in Style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1005840" y="36576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8B949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make it yours</a:t>
            </a:r>
            <a:endParaRPr lang="en-US" sz="1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3977640"/>
          </a:xfrm>
          <a:prstGeom prst="rect">
            <a:avLst/>
          </a:prstGeom>
          <a:solidFill>
            <a:srgbClr val="161B22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F04E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777240" y="969264"/>
            <a:ext cx="758952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E6EDF3"/>
                </a:solidFill>
                <a:effectLst/>
                <a:uLnTx/>
                <a:uFillTx/>
                <a:latin typeface="Segoe UI" pitchFamily="34" charset="0"/>
                <a:ea typeface="Segoe UI" pitchFamily="34" charset="-122"/>
                <a:cs typeface="Segoe UI" pitchFamily="34" charset="-120"/>
              </a:rPr>
              <a:t>CSS // Recipe in Style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777240" y="1609344"/>
            <a:ext cx="758952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Take your HTML recipe from last week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Add CSS to make it your own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Try all three methods: inline, internal, external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Experiment with colors, fonts, spacing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Due date on Canvas — have fun with it</a:t>
            </a:r>
            <a:endParaRPr lang="en-US" sz="1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3977640"/>
          </a:xfrm>
          <a:prstGeom prst="rect">
            <a:avLst/>
          </a:prstGeom>
          <a:solidFill>
            <a:srgbClr val="161B22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F04E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777240" y="969264"/>
            <a:ext cx="758952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E6EDF3"/>
                </a:solidFill>
                <a:effectLst/>
                <a:uLnTx/>
                <a:uFillTx/>
                <a:latin typeface="Segoe UI" pitchFamily="34" charset="0"/>
                <a:ea typeface="Segoe UI" pitchFamily="34" charset="-122"/>
                <a:cs typeface="Segoe UI" pitchFamily="34" charset="-120"/>
              </a:rPr>
              <a:t>This Week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777240" y="1609344"/>
            <a:ext cx="758952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Tuesday: Web 1.0/2.0 + Semantics ✓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Thursday: GitHub setup + CSS basics ✓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Homework: Codecademy CSS + Recipe in Style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Next week: more CSS, deeper styling, layout basics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7FDE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371600"/>
            <a:ext cx="128016" cy="128016"/>
          </a:xfrm>
          <a:prstGeom prst="ellipse">
            <a:avLst/>
          </a:prstGeom>
          <a:solidFill>
            <a:srgbClr val="7FDE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1005840" y="914400"/>
            <a:ext cx="7315200" cy="25603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E6EDF3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GitHub today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1005840" y="36576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sz="1600" b="0">
                <a:solidFill>
                  <a:srgbClr val="8B949E"/>
                </a:solidFill>
                <a:latin typeface="Segoe UI"/>
              </a:rPr>
              <a:t>3 deliverables — 1 in-class lab + 2 homework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3977640"/>
          </a:xfrm>
          <a:prstGeom prst="rect">
            <a:avLst/>
          </a:prstGeom>
          <a:solidFill>
            <a:srgbClr val="161B22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7FDE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777240" y="969264"/>
            <a:ext cx="758952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E6EDF3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Setup Lab  //  in class  ·  30 pts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777240" y="1609344"/>
            <a:ext cx="758952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1000"/>
              </a:spcAft>
              <a:buSzPct val="100000"/>
              <a:buNone/>
            </a:pPr>
            <a:r>
              <a:rPr sz="1600" b="0" dirty="0">
                <a:solidFill>
                  <a:srgbClr val="8B949E"/>
                </a:solidFill>
                <a:latin typeface="Segoe UI"/>
              </a:rPr>
              <a:t>Port your first three </a:t>
            </a:r>
            <a:r>
              <a:rPr sz="1600" b="0" dirty="0" err="1">
                <a:solidFill>
                  <a:srgbClr val="8B949E"/>
                </a:solidFill>
                <a:latin typeface="Segoe UI"/>
              </a:rPr>
              <a:t>CodePens</a:t>
            </a:r>
            <a:r>
              <a:rPr sz="1600" b="0" dirty="0">
                <a:solidFill>
                  <a:srgbClr val="8B949E"/>
                </a:solidFill>
                <a:latin typeface="Segoe UI"/>
              </a:rPr>
              <a:t> into your GitHub repo.</a:t>
            </a:r>
            <a:endParaRPr lang="en-US" sz="16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sz="1600" b="0" dirty="0">
                <a:solidFill>
                  <a:srgbClr val="E6EDF3"/>
                </a:solidFill>
                <a:latin typeface="Segoe UI"/>
              </a:rPr>
              <a:t>Open your template repo in </a:t>
            </a:r>
            <a:r>
              <a:rPr sz="1600" b="0" dirty="0" err="1">
                <a:solidFill>
                  <a:srgbClr val="E6EDF3"/>
                </a:solidFill>
                <a:latin typeface="Segoe UI"/>
              </a:rPr>
              <a:t>Codespaces</a:t>
            </a:r>
            <a:endParaRPr sz="1600" b="0" dirty="0">
              <a:solidFill>
                <a:srgbClr val="E6EDF3"/>
              </a:solidFill>
              <a:latin typeface="Segoe UI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sz="1600" b="0" dirty="0">
                <a:solidFill>
                  <a:srgbClr val="E6EDF3"/>
                </a:solidFill>
                <a:latin typeface="Segoe UI"/>
              </a:rPr>
              <a:t>Organize folders: week-1/, week-2/html-101/, week-3/</a:t>
            </a:r>
            <a:endParaRPr lang="en-US" sz="1600" b="0" dirty="0">
              <a:solidFill>
                <a:srgbClr val="E6EDF3"/>
              </a:solidFill>
              <a:latin typeface="Segoe UI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sz="1600" b="0" dirty="0">
                <a:solidFill>
                  <a:srgbClr val="E6EDF3"/>
                </a:solidFill>
                <a:latin typeface="Segoe UI"/>
              </a:rPr>
              <a:t>Port one </a:t>
            </a:r>
            <a:r>
              <a:rPr sz="1600" b="0" dirty="0" err="1">
                <a:solidFill>
                  <a:srgbClr val="E6EDF3"/>
                </a:solidFill>
                <a:latin typeface="Segoe UI"/>
              </a:rPr>
              <a:t>CodePen</a:t>
            </a:r>
            <a:r>
              <a:rPr sz="1600" b="0" dirty="0">
                <a:solidFill>
                  <a:srgbClr val="E6EDF3"/>
                </a:solidFill>
                <a:latin typeface="Segoe UI"/>
              </a:rPr>
              <a:t> manually — copy HTML/CSS/JS, check for Google Fonts + resets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sz="1600" b="0" dirty="0">
                <a:solidFill>
                  <a:srgbClr val="E6EDF3"/>
                </a:solidFill>
                <a:latin typeface="Segoe UI"/>
              </a:rPr>
              <a:t>Let Copilot handle the rest — prompt it to migrate the remaining pens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sz="1600" b="0" dirty="0">
                <a:solidFill>
                  <a:srgbClr val="E6EDF3"/>
                </a:solidFill>
                <a:latin typeface="Segoe UI"/>
              </a:rPr>
              <a:t>Commit + push; submit screenshot and repo URL on Canvas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3977640"/>
          </a:xfrm>
          <a:prstGeom prst="rect">
            <a:avLst/>
          </a:prstGeom>
          <a:solidFill>
            <a:srgbClr val="161B22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7FDE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777240" y="969264"/>
            <a:ext cx="758952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E6EDF3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README  //  homework  ·  10 pts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777240" y="1609344"/>
            <a:ext cx="758952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1000"/>
              </a:spcAft>
              <a:buSzPct val="100000"/>
              <a:buNone/>
            </a:pPr>
            <a:r>
              <a:rPr sz="1600" b="0" dirty="0">
                <a:solidFill>
                  <a:srgbClr val="8B949E"/>
                </a:solidFill>
                <a:latin typeface="Segoe UI"/>
              </a:rPr>
              <a:t>Two audiences, two files:  </a:t>
            </a:r>
            <a:r>
              <a:rPr sz="1600" b="0" dirty="0" err="1">
                <a:solidFill>
                  <a:srgbClr val="8B949E"/>
                </a:solidFill>
                <a:latin typeface="Segoe UI"/>
              </a:rPr>
              <a:t>README.md</a:t>
            </a:r>
            <a:r>
              <a:rPr sz="1600" b="0" dirty="0">
                <a:solidFill>
                  <a:srgbClr val="8B949E"/>
                </a:solidFill>
                <a:latin typeface="Segoe UI"/>
              </a:rPr>
              <a:t> → GitHub  ·  </a:t>
            </a:r>
            <a:r>
              <a:rPr sz="1600" b="0" dirty="0" err="1">
                <a:solidFill>
                  <a:srgbClr val="8B949E"/>
                </a:solidFill>
                <a:latin typeface="Segoe UI"/>
              </a:rPr>
              <a:t>index.html</a:t>
            </a:r>
            <a:r>
              <a:rPr sz="1600" b="0" dirty="0">
                <a:solidFill>
                  <a:srgbClr val="8B949E"/>
                </a:solidFill>
                <a:latin typeface="Segoe UI"/>
              </a:rPr>
              <a:t> → the web.</a:t>
            </a: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r>
              <a:rPr sz="1600" b="0" dirty="0">
                <a:solidFill>
                  <a:srgbClr val="E6EDF3"/>
                </a:solidFill>
                <a:latin typeface="Segoe UI"/>
              </a:rPr>
              <a:t>1.  Clean house — </a:t>
            </a:r>
            <a:r>
              <a:rPr lang="en-US" sz="1600" b="0" dirty="0">
                <a:solidFill>
                  <a:srgbClr val="E6EDF3"/>
                </a:solidFill>
                <a:latin typeface="Segoe UI"/>
              </a:rPr>
              <a:t>delete any of my starter info from </a:t>
            </a:r>
            <a:r>
              <a:rPr sz="1600" b="0" dirty="0">
                <a:solidFill>
                  <a:srgbClr val="E6EDF3"/>
                </a:solidFill>
                <a:latin typeface="Segoe UI"/>
              </a:rPr>
              <a:t>template </a:t>
            </a:r>
            <a:r>
              <a:rPr sz="1600" b="0" dirty="0" err="1">
                <a:solidFill>
                  <a:srgbClr val="E6EDF3"/>
                </a:solidFill>
                <a:latin typeface="Segoe UI"/>
              </a:rPr>
              <a:t>READM</a:t>
            </a:r>
            <a:r>
              <a:rPr lang="en-US" sz="1600" b="0" dirty="0" err="1">
                <a:solidFill>
                  <a:srgbClr val="E6EDF3"/>
                </a:solidFill>
                <a:latin typeface="Segoe UI"/>
              </a:rPr>
              <a:t>E.md</a:t>
            </a:r>
            <a:endParaRPr sz="1600" b="0" dirty="0">
              <a:solidFill>
                <a:srgbClr val="E6EDF3"/>
              </a:solidFill>
              <a:latin typeface="Segoe UI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sz="1600" b="0" dirty="0">
                <a:solidFill>
                  <a:srgbClr val="E6EDF3"/>
                </a:solidFill>
                <a:latin typeface="Segoe UI"/>
              </a:rPr>
              <a:t>2.  Make it yours — title, short about, what's inside (link to week folders)</a:t>
            </a:r>
          </a:p>
          <a:p>
            <a:pPr marL="0" indent="0">
              <a:lnSpc>
                <a:spcPct val="150000"/>
              </a:lnSpc>
              <a:buNone/>
            </a:pPr>
            <a:r>
              <a:rPr sz="1600" b="0" dirty="0">
                <a:solidFill>
                  <a:srgbClr val="E6EDF3"/>
                </a:solidFill>
                <a:latin typeface="Segoe UI"/>
              </a:rPr>
              <a:t>3.  Commit with a clear message</a:t>
            </a:r>
          </a:p>
          <a:p>
            <a:pPr marL="0" indent="0">
              <a:lnSpc>
                <a:spcPct val="150000"/>
              </a:lnSpc>
              <a:buNone/>
            </a:pPr>
            <a:r>
              <a:rPr sz="1400" b="0" dirty="0">
                <a:solidFill>
                  <a:srgbClr val="8B949E"/>
                </a:solidFill>
                <a:latin typeface="Segoe UI"/>
              </a:rPr>
              <a:t>Think of </a:t>
            </a:r>
            <a:r>
              <a:rPr sz="1400" b="0" dirty="0" err="1">
                <a:solidFill>
                  <a:srgbClr val="8B949E"/>
                </a:solidFill>
                <a:latin typeface="Segoe UI"/>
              </a:rPr>
              <a:t>README.md</a:t>
            </a:r>
            <a:r>
              <a:rPr sz="1400" b="0" dirty="0">
                <a:solidFill>
                  <a:srgbClr val="8B949E"/>
                </a:solidFill>
                <a:latin typeface="Segoe UI"/>
              </a:rPr>
              <a:t> as the front door of your repo for anyone who lands on GitHub.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3977640"/>
          </a:xfrm>
          <a:prstGeom prst="rect">
            <a:avLst/>
          </a:prstGeom>
          <a:solidFill>
            <a:srgbClr val="161B22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7FDE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777240" y="969264"/>
            <a:ext cx="758952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E6EDF3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GitHub Pages  //  homework  ·  30 pts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777240" y="1609344"/>
            <a:ext cx="758952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1000"/>
              </a:spcAft>
              <a:buSzPct val="100000"/>
              <a:buNone/>
            </a:pPr>
            <a:r>
              <a:rPr sz="1600" b="0" dirty="0">
                <a:solidFill>
                  <a:srgbClr val="8B949E"/>
                </a:solidFill>
                <a:latin typeface="Segoe UI"/>
              </a:rPr>
              <a:t>Deploy a learning log that links to the work you've done.</a:t>
            </a: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r>
              <a:rPr sz="1600" b="0" dirty="0">
                <a:solidFill>
                  <a:srgbClr val="E6EDF3"/>
                </a:solidFill>
                <a:latin typeface="Segoe UI"/>
              </a:rPr>
              <a:t>1.  Create </a:t>
            </a:r>
            <a:r>
              <a:rPr sz="1600" b="0" dirty="0" err="1">
                <a:solidFill>
                  <a:srgbClr val="E6EDF3"/>
                </a:solidFill>
                <a:latin typeface="Segoe UI"/>
              </a:rPr>
              <a:t>index.html</a:t>
            </a:r>
            <a:r>
              <a:rPr sz="1600" b="0" dirty="0">
                <a:solidFill>
                  <a:srgbClr val="E6EDF3"/>
                </a:solidFill>
                <a:latin typeface="Segoe UI"/>
              </a:rPr>
              <a:t> at repo root + styles/</a:t>
            </a:r>
            <a:r>
              <a:rPr sz="1600" b="0" dirty="0" err="1">
                <a:solidFill>
                  <a:srgbClr val="E6EDF3"/>
                </a:solidFill>
                <a:latin typeface="Segoe UI"/>
              </a:rPr>
              <a:t>style.css</a:t>
            </a:r>
            <a:endParaRPr sz="1600" b="0" dirty="0">
              <a:solidFill>
                <a:srgbClr val="E6EDF3"/>
              </a:solidFill>
              <a:latin typeface="Segoe UI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sz="1600" b="0" dirty="0">
                <a:solidFill>
                  <a:srgbClr val="E6EDF3"/>
                </a:solidFill>
                <a:latin typeface="Segoe UI"/>
              </a:rPr>
              <a:t>2.  Ask Copilot to scaffold the index — links to week-1 / week-2 files</a:t>
            </a:r>
          </a:p>
          <a:p>
            <a:pPr marL="0" indent="0">
              <a:lnSpc>
                <a:spcPct val="150000"/>
              </a:lnSpc>
              <a:buNone/>
            </a:pPr>
            <a:r>
              <a:rPr sz="1600" b="0" dirty="0">
                <a:solidFill>
                  <a:srgbClr val="E6EDF3"/>
                </a:solidFill>
                <a:latin typeface="Segoe UI"/>
              </a:rPr>
              <a:t>3.  Fix any placeholder links Copilot invented</a:t>
            </a:r>
          </a:p>
          <a:p>
            <a:pPr marL="0" indent="0">
              <a:lnSpc>
                <a:spcPct val="150000"/>
              </a:lnSpc>
              <a:buNone/>
            </a:pPr>
            <a:r>
              <a:rPr sz="1600" b="0" dirty="0">
                <a:solidFill>
                  <a:srgbClr val="E6EDF3"/>
                </a:solidFill>
                <a:latin typeface="Segoe UI"/>
              </a:rPr>
              <a:t>4.  Settings → Pages → Deploy from branch → main → /root</a:t>
            </a:r>
          </a:p>
          <a:p>
            <a:pPr marL="0" indent="0">
              <a:lnSpc>
                <a:spcPct val="150000"/>
              </a:lnSpc>
              <a:buNone/>
            </a:pPr>
            <a:r>
              <a:rPr sz="1600" b="0" dirty="0">
                <a:solidFill>
                  <a:srgbClr val="E6EDF3"/>
                </a:solidFill>
                <a:latin typeface="Segoe UI"/>
              </a:rPr>
              <a:t>5.  Verify every link at  </a:t>
            </a:r>
            <a:r>
              <a:rPr sz="1600" b="0" dirty="0" err="1">
                <a:solidFill>
                  <a:srgbClr val="E6EDF3"/>
                </a:solidFill>
                <a:latin typeface="Segoe UI"/>
              </a:rPr>
              <a:t>username.github.io</a:t>
            </a:r>
            <a:r>
              <a:rPr sz="1600" b="0" dirty="0">
                <a:solidFill>
                  <a:srgbClr val="E6EDF3"/>
                </a:solidFill>
                <a:latin typeface="Segoe UI"/>
              </a:rPr>
              <a:t>/repo-name/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04E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371600"/>
            <a:ext cx="128016" cy="128016"/>
          </a:xfrm>
          <a:prstGeom prst="ellipse">
            <a:avLst/>
          </a:prstGeom>
          <a:solidFill>
            <a:srgbClr val="F04E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005840" y="914400"/>
            <a:ext cx="7315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semantics</a:t>
            </a:r>
            <a:endParaRPr lang="en-US" sz="4400" dirty="0"/>
          </a:p>
          <a:p>
            <a:pPr marL="0" indent="0" algn="l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review</a:t>
            </a:r>
            <a:endParaRPr lang="en-US" sz="4400" dirty="0"/>
          </a:p>
        </p:txBody>
      </p:sp>
      <p:sp>
        <p:nvSpPr>
          <p:cNvPr id="5" name="Text 3"/>
          <p:cNvSpPr>
            <a:spLocks noGrp="1"/>
          </p:cNvSpPr>
          <p:nvPr>
            <p:ph type="title" idx="4294967295"/>
          </p:nvPr>
        </p:nvSpPr>
        <p:spPr>
          <a:xfrm>
            <a:off x="1005840" y="3657600"/>
            <a:ext cx="73152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8B949E"/>
                </a:solidFill>
                <a:effectLst/>
                <a:uLnTx/>
                <a:uFillTx/>
                <a:latin typeface="Segoe UI" pitchFamily="34" charset="0"/>
                <a:ea typeface="Segoe UI" pitchFamily="34" charset="-122"/>
                <a:cs typeface="Segoe UI" pitchFamily="34" charset="-120"/>
              </a:rPr>
              <a:t>from Tuesday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3977640"/>
          </a:xfrm>
          <a:prstGeom prst="rect">
            <a:avLst/>
          </a:prstGeom>
          <a:solidFill>
            <a:srgbClr val="161B22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F04E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777240" y="969264"/>
            <a:ext cx="758952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E6EDF3"/>
                </a:solidFill>
                <a:effectLst/>
                <a:uLnTx/>
                <a:uFillTx/>
                <a:latin typeface="Segoe UI" pitchFamily="34" charset="0"/>
                <a:ea typeface="Segoe UI" pitchFamily="34" charset="-122"/>
                <a:cs typeface="Segoe UI" pitchFamily="34" charset="-120"/>
              </a:rPr>
              <a:t>Semantics Recap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777240" y="1609344"/>
            <a:ext cx="758952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Semantic HTML = elements that describe what content IS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&lt;header&gt;, &lt;nav&gt;, &lt;main&gt;, &lt;article&gt;, &lt;section&gt;, &lt;footer&gt;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&lt;div&gt; and &lt;span&gt; have no semantic meaning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Matters for: accessibility, SEO, code readability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Now let's make it look good →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33C8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371600"/>
            <a:ext cx="128016" cy="128016"/>
          </a:xfrm>
          <a:prstGeom prst="ellipse">
            <a:avLst/>
          </a:prstGeom>
          <a:solidFill>
            <a:srgbClr val="33C8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1005840" y="914400"/>
            <a:ext cx="7315200" cy="25603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E6EDF3"/>
                </a:solidFill>
                <a:effectLst/>
                <a:uLnTx/>
                <a:uFillTx/>
                <a:latin typeface="Segoe UI" pitchFamily="34" charset="0"/>
                <a:ea typeface="Segoe UI" pitchFamily="34" charset="-122"/>
                <a:cs typeface="Segoe UI" pitchFamily="34" charset="-120"/>
              </a:rPr>
              <a:t>CSS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1005840" y="36576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8B949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Cascading Style Sheets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1298</Words>
  <Application>Microsoft Macintosh PowerPoint</Application>
  <PresentationFormat>On-screen Show (16:9)</PresentationFormat>
  <Paragraphs>210</Paragraphs>
  <Slides>25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Consolas</vt:lpstr>
      <vt:lpstr>Segoe UI</vt:lpstr>
      <vt:lpstr>Office Theme</vt:lpstr>
      <vt:lpstr>GitHub assignments + CSS basics + color</vt:lpstr>
      <vt:lpstr>Today</vt:lpstr>
      <vt:lpstr>GitHub today</vt:lpstr>
      <vt:lpstr>Setup Lab  //  in class  ·  30 pts</vt:lpstr>
      <vt:lpstr>README  //  homework  ·  10 pts</vt:lpstr>
      <vt:lpstr>GitHub Pages  //  homework  ·  30 pts</vt:lpstr>
      <vt:lpstr>from Tuesday</vt:lpstr>
      <vt:lpstr>Semantics Recap</vt:lpstr>
      <vt:lpstr>CSS</vt:lpstr>
      <vt:lpstr>What is CSS?</vt:lpstr>
      <vt:lpstr>3 Ways to Add CSS</vt:lpstr>
      <vt:lpstr>Linking a Stylesheet</vt:lpstr>
      <vt:lpstr>Selector</vt:lpstr>
      <vt:lpstr>3 Basic CSS Selectors</vt:lpstr>
      <vt:lpstr>Selectors in Action</vt:lpstr>
      <vt:lpstr>Color in CSS</vt:lpstr>
      <vt:lpstr>The RGB Model</vt:lpstr>
      <vt:lpstr>Defining Colors in CSS</vt:lpstr>
      <vt:lpstr>Shades of Grey</vt:lpstr>
      <vt:lpstr>HSL — Hue, Saturation, Lightness</vt:lpstr>
      <vt:lpstr>CSS Foundations from TOP</vt:lpstr>
      <vt:lpstr>CSS Foundations Exercises</vt:lpstr>
      <vt:lpstr>Recipe in Style</vt:lpstr>
      <vt:lpstr>CSS // Recipe in Style</vt:lpstr>
      <vt:lpstr>This Week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3 Day 2 — GitHub Setup + CSS Basics</dc:title>
  <dc:subject>PptxGenJS Presentation</dc:subject>
  <dc:creator>Travis Masingale</dc:creator>
  <cp:lastModifiedBy>Masingale, Travis</cp:lastModifiedBy>
  <cp:revision>3</cp:revision>
  <dcterms:created xsi:type="dcterms:W3CDTF">2026-04-14T15:45:57Z</dcterms:created>
  <dcterms:modified xsi:type="dcterms:W3CDTF">2026-04-16T16:51:54Z</dcterms:modified>
</cp:coreProperties>
</file>