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DF45"/>
    <a:srgbClr val="0C1117"/>
    <a:srgbClr val="32C8F3"/>
    <a:srgbClr val="F04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139" d="100"/>
          <a:sy n="139" d="100"/>
        </p:scale>
        <p:origin x="17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96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502920"/>
            <a:ext cx="1188720" cy="329184"/>
          </a:xfrm>
          <a:prstGeom prst="roundRect">
            <a:avLst>
              <a:gd name="adj" fmla="val 41667"/>
            </a:avLst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1188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DESN 368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 1.0 → 2.0</a:t>
            </a:r>
            <a:endParaRPr lang="en-US" sz="460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+ semantics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731520" y="393192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week 3 · day 1 · spring 2026</a:t>
            </a:r>
            <a:endParaRPr lang="en-US" sz="1200" dirty="0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4754880"/>
            <a:ext cx="7680960" cy="7315"/>
          </a:xfrm>
          <a:prstGeom prst="rect">
            <a:avLst/>
          </a:prstGeom>
          <a:solidFill>
            <a:srgbClr val="30363D"/>
          </a:solidFill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C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agram showing the difference between non-semanitc html and semantic html. ">
            <a:extLst>
              <a:ext uri="{FF2B5EF4-FFF2-40B4-BE49-F238E27FC236}">
                <a16:creationId xmlns:a16="http://schemas.microsoft.com/office/drawing/2014/main" id="{1F081218-1F4B-DFF8-345B-92999263D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575" y="0"/>
            <a:ext cx="5529263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344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Why This Matters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Accessibility — screen readers use your tags to navigate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SEO — search engines understand your content structure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Developer experience — readable, maintainable code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It's the difference between a pile of divs and a well-organized document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div soup vs semantic HTML</a:t>
            </a:r>
            <a:endParaRPr lang="en-US" sz="2200" dirty="0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3977640"/>
          </a:xfrm>
          <a:prstGeom prst="rect">
            <a:avLst/>
          </a:prstGeom>
          <a:solidFill>
            <a:srgbClr val="1C2128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1520" y="1024128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5840" y="1024128"/>
            <a:ext cx="128016" cy="128016"/>
          </a:xfrm>
          <a:prstGeom prst="ellipse">
            <a:avLst/>
          </a:prstGeom>
          <a:solidFill>
            <a:srgbClr val="D2992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80160" y="1024128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31520" y="1325880"/>
            <a:ext cx="76809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&lt;!-- div soup --&gt;              &lt;!-- semantic --&gt;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&lt;div class="header"&gt;          &lt;header&gt;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&lt;div class="nav"&gt;            &lt;nav&gt;...&lt;/nav&gt;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...&lt;/div&gt;                   &lt;/header&gt;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&lt;/div&gt;                        &lt;main&gt;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&lt;div class="content"&gt;          &lt;article&gt;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&lt;div class="article"&gt;         ...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...&lt;/div&gt;                    &lt;/article&gt;</a:t>
            </a:r>
            <a:endParaRPr lang="en-US" sz="1400" dirty="0"/>
          </a:p>
          <a:p>
            <a:pPr marL="0" indent="0">
              <a:lnSpc>
                <a:spcPct val="150000"/>
              </a:lnSpc>
              <a:spcAft>
                <a:spcPts val="200"/>
              </a:spcAft>
              <a:buNone/>
            </a:pPr>
            <a:r>
              <a:rPr lang="en-US" sz="1400" dirty="0">
                <a:solidFill>
                  <a:srgbClr val="7FDE4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&lt;/div&gt;                        &lt;/main&gt;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in-class challenge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dirty="0">
                <a:solidFill>
                  <a:srgbClr val="7FDF4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Acme Supply — </a:t>
            </a:r>
            <a:br>
              <a:rPr lang="en-US" sz="4400" dirty="0">
                <a:solidFill>
                  <a:srgbClr val="7FDF4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</a:br>
            <a:r>
              <a:rPr lang="en-US" sz="4400" dirty="0">
                <a:solidFill>
                  <a:srgbClr val="7FDF4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fix the semantics</a:t>
            </a:r>
            <a:endParaRPr lang="en-US" sz="4400" dirty="0">
              <a:solidFill>
                <a:srgbClr val="7FDF45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Semantics Challenge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  <a:buSzPct val="100000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Open the assignment on Canvas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You'll get an </a:t>
            </a:r>
            <a:r>
              <a:rPr lang="en-US" sz="1600" dirty="0" err="1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codepen.io</a:t>
            </a: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HTML doc for Acme Supply's website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It's built with divs and spans — no semantic meaning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Your job: replace them with the right semantic elements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Work individually — I'll be floating around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344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For Thursday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Finish the semantics challenge if you didn't in class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Homework: </a:t>
            </a:r>
            <a:b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</a:b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   </a:t>
            </a:r>
            <a:r>
              <a:rPr lang="en-US" sz="1600" dirty="0" err="1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Codecademy</a:t>
            </a: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: Learn CSS Introduction (on Canvas) </a:t>
            </a:r>
            <a:b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</a:b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   </a:t>
            </a:r>
            <a:r>
              <a:rPr lang="en-US" sz="1600" dirty="0" err="1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wk</a:t>
            </a: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 2 visual notes : Semantic HTML</a:t>
            </a:r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/>
              <a:t>  r</a:t>
            </a:r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Thursday: GitHub </a:t>
            </a:r>
            <a:r>
              <a:rPr lang="en-US" sz="1600" dirty="0" err="1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Codespace</a:t>
            </a: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, clean up + CSS basics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 start making things look good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>
              <a:solidFill>
                <a:srgbClr val="F04E64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Today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Debrief: Web 1.0 vs 2.0 — what did you find?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Understand what semantic HTML is and why it matters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Practice choosing the right HTML elements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In-class: Semantics Challenge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 1.0 → 2.0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04E6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did you find?</a:t>
            </a:r>
            <a:endParaRPr lang="en-US" sz="4400" b="1" dirty="0">
              <a:solidFill>
                <a:srgbClr val="F04E64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32C8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Discussion</a:t>
            </a:r>
            <a:endParaRPr lang="en-US" sz="2200" dirty="0">
              <a:solidFill>
                <a:srgbClr val="32C8F3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surprised you about early websites?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could users DO on Web 1.0 sites vs Web 2.0?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How did the role of the user change?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Where do you think we are now — Web 2.0? 3.0?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 1.0 — read only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Static HTML pages — no interaction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Content created by a few, consumed by many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No user accounts, no comments, no uploads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Think: digital brochures, encyclopedias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Sites like early Yahoo, Geocities, personal homepages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33C8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Web 2.0 — read + write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Users create content (posts, comments, uploads)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Social platforms, wikis, blogs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Dynamic pages — JavaScript everywhere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Think: YouTube, Instagram, Wikipedia, CodePen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web becomes a platform, not just pages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080" y="1371600"/>
            <a:ext cx="128016" cy="128016"/>
          </a:xfrm>
          <a:prstGeom prst="ellipse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1005840" y="914400"/>
            <a:ext cx="7315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1005840" y="36576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32C8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does your </a:t>
            </a:r>
            <a:br>
              <a:rPr lang="en-US" sz="4400" b="1" dirty="0">
                <a:solidFill>
                  <a:srgbClr val="32C8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</a:br>
            <a:r>
              <a:rPr lang="en-US" sz="4400" b="1" dirty="0">
                <a:solidFill>
                  <a:srgbClr val="32C8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HTML mean?</a:t>
            </a:r>
            <a:endParaRPr lang="en-US" sz="4400" b="1" dirty="0">
              <a:solidFill>
                <a:srgbClr val="32C8F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777240"/>
            <a:ext cx="8229600" cy="54864"/>
          </a:xfrm>
          <a:prstGeom prst="rect">
            <a:avLst/>
          </a:prstGeom>
          <a:solidFill>
            <a:srgbClr val="F04E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77240" y="969264"/>
            <a:ext cx="7589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 HTML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1609344"/>
            <a:ext cx="7589520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 = </a:t>
            </a:r>
            <a:r>
              <a:rPr lang="en-US" sz="2000" b="1" dirty="0">
                <a:solidFill>
                  <a:srgbClr val="F04E64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meaning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7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 HTML uses elements that describe </a:t>
            </a:r>
            <a:br>
              <a:rPr lang="en-US" sz="17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</a:br>
            <a:r>
              <a:rPr lang="en-US" sz="17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what the content is</a:t>
            </a:r>
            <a:r>
              <a:rPr lang="en-US" sz="17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, not just how it looks.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1700" i="1" dirty="0">
                <a:solidFill>
                  <a:srgbClr val="7FDF45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Focus on the significance of each tag you use.</a:t>
            </a:r>
            <a:endParaRPr lang="en-US" sz="2000" dirty="0">
              <a:solidFill>
                <a:srgbClr val="7FDF45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Semantic vs Non-Semantic</a:t>
            </a:r>
            <a:endParaRPr lang="en-US" sz="2200" dirty="0"/>
          </a:p>
        </p:txBody>
      </p:sp>
      <p:sp>
        <p:nvSpPr>
          <p:cNvPr id="3" name="Shap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393192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822960"/>
            <a:ext cx="3931920" cy="54864"/>
          </a:xfrm>
          <a:prstGeom prst="rect">
            <a:avLst/>
          </a:prstGeom>
          <a:solidFill>
            <a:srgbClr val="7FDE45"/>
          </a:solidFill>
          <a:ln/>
        </p:spPr>
        <p:txBody>
          <a:bodyPr/>
          <a:lstStyle/>
          <a:p>
            <a:endParaRPr lang="en-US">
              <a:solidFill>
                <a:srgbClr val="0C1117"/>
              </a:solidFill>
            </a:endParaRPr>
          </a:p>
        </p:txBody>
      </p:sp>
      <p:sp>
        <p:nvSpPr>
          <p:cNvPr id="5" name="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822960"/>
            <a:ext cx="3931920" cy="3977640"/>
          </a:xfrm>
          <a:prstGeom prst="rect">
            <a:avLst/>
          </a:prstGeom>
          <a:solidFill>
            <a:srgbClr val="161B22"/>
          </a:solidFill>
          <a:ln w="9525">
            <a:solidFill>
              <a:srgbClr val="30363D"/>
            </a:solidFill>
            <a:prstDash val="solid"/>
          </a:ln>
          <a:effectLst>
            <a:outerShdw blurRad="76200" dist="254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54880" y="822960"/>
            <a:ext cx="3931920" cy="54864"/>
          </a:xfrm>
          <a:prstGeom prst="rect">
            <a:avLst/>
          </a:prstGeom>
          <a:solidFill>
            <a:srgbClr val="8B949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1520" y="10058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SEMANTIC (HAS MEANING)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1371600"/>
            <a:ext cx="338328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&lt;header&gt; —&gt; page header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&lt;nav&gt; —&gt; navigation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&lt;main&gt; —&gt; primary content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&lt;article&gt; —&gt; self-contained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&lt;section&gt; —&gt; thematic group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&lt;footer&gt; —&gt; page footer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&lt;h1&gt;–&lt;h6&gt; —&gt; headings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&lt;p&gt; —&gt; paragraph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0" y="100584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949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NON-SEMANTIC (NO MEANING)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0" y="1371600"/>
            <a:ext cx="3383280" cy="3063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&lt;div&gt; —&gt; generic container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&lt;span&gt; —&gt; generic inline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These have no meaning.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 designer/coder gives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them purpose via class</a:t>
            </a:r>
            <a:endParaRPr lang="en-US" sz="14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00" dirty="0">
                <a:solidFill>
                  <a:srgbClr val="E6EDF3"/>
                </a:solidFill>
                <a:latin typeface="Segoe UI" pitchFamily="34" charset="0"/>
                <a:ea typeface="Segoe UI" pitchFamily="34" charset="-122"/>
                <a:cs typeface="Segoe UI" pitchFamily="34" charset="-120"/>
              </a:rPr>
              <a:t>names and CSS.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553</Words>
  <Application>Microsoft Macintosh PowerPoint</Application>
  <PresentationFormat>On-screen Show (16:9)</PresentationFormat>
  <Paragraphs>97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Consolas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3 Day 1 — Web Evolution + Semantics</dc:title>
  <dc:subject>PptxGenJS Presentation</dc:subject>
  <dc:creator>Travis Masingale</dc:creator>
  <cp:lastModifiedBy>Masingale, Travis</cp:lastModifiedBy>
  <cp:revision>2</cp:revision>
  <dcterms:created xsi:type="dcterms:W3CDTF">2026-04-14T15:45:57Z</dcterms:created>
  <dcterms:modified xsi:type="dcterms:W3CDTF">2026-04-14T16:41:03Z</dcterms:modified>
</cp:coreProperties>
</file>